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5"/>
  </p:notesMasterIdLst>
  <p:sldIdLst>
    <p:sldId id="256" r:id="rId2"/>
    <p:sldId id="304" r:id="rId3"/>
    <p:sldId id="282" r:id="rId4"/>
    <p:sldId id="286" r:id="rId5"/>
    <p:sldId id="289" r:id="rId6"/>
    <p:sldId id="290" r:id="rId7"/>
    <p:sldId id="292" r:id="rId8"/>
    <p:sldId id="298" r:id="rId9"/>
    <p:sldId id="299" r:id="rId10"/>
    <p:sldId id="261" r:id="rId11"/>
    <p:sldId id="271" r:id="rId12"/>
    <p:sldId id="291" r:id="rId13"/>
    <p:sldId id="272" r:id="rId14"/>
    <p:sldId id="275" r:id="rId15"/>
    <p:sldId id="276" r:id="rId16"/>
    <p:sldId id="277" r:id="rId17"/>
    <p:sldId id="262" r:id="rId18"/>
    <p:sldId id="279" r:id="rId19"/>
    <p:sldId id="269" r:id="rId20"/>
    <p:sldId id="263" r:id="rId21"/>
    <p:sldId id="270" r:id="rId22"/>
    <p:sldId id="305" r:id="rId23"/>
    <p:sldId id="306" r:id="rId24"/>
    <p:sldId id="301" r:id="rId25"/>
    <p:sldId id="297" r:id="rId26"/>
    <p:sldId id="283" r:id="rId27"/>
    <p:sldId id="295" r:id="rId28"/>
    <p:sldId id="296" r:id="rId29"/>
    <p:sldId id="284" r:id="rId30"/>
    <p:sldId id="309" r:id="rId31"/>
    <p:sldId id="311" r:id="rId32"/>
    <p:sldId id="310" r:id="rId33"/>
    <p:sldId id="312" r:id="rId34"/>
    <p:sldId id="308" r:id="rId35"/>
    <p:sldId id="313" r:id="rId36"/>
    <p:sldId id="265" r:id="rId37"/>
    <p:sldId id="273" r:id="rId38"/>
    <p:sldId id="266" r:id="rId39"/>
    <p:sldId id="314" r:id="rId40"/>
    <p:sldId id="281" r:id="rId41"/>
    <p:sldId id="294" r:id="rId42"/>
    <p:sldId id="285" r:id="rId43"/>
    <p:sldId id="2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230" autoAdjust="0"/>
  </p:normalViewPr>
  <p:slideViewPr>
    <p:cSldViewPr snapToGrid="0">
      <p:cViewPr varScale="1">
        <p:scale>
          <a:sx n="104" d="100"/>
          <a:sy n="104" d="100"/>
        </p:scale>
        <p:origin x="248" y="64"/>
      </p:cViewPr>
      <p:guideLst/>
    </p:cSldViewPr>
  </p:slideViewPr>
  <p:notesTextViewPr>
    <p:cViewPr>
      <p:scale>
        <a:sx n="3" d="2"/>
        <a:sy n="3" d="2"/>
      </p:scale>
      <p:origin x="0" y="0"/>
    </p:cViewPr>
  </p:notesTextViewPr>
  <p:sorterViewPr>
    <p:cViewPr varScale="1">
      <p:scale>
        <a:sx n="1" d="1"/>
        <a:sy n="1" d="1"/>
      </p:scale>
      <p:origin x="0" y="-6980"/>
    </p:cViewPr>
  </p:sorterViewPr>
  <p:notesViewPr>
    <p:cSldViewPr snapToGrid="0">
      <p:cViewPr varScale="1">
        <p:scale>
          <a:sx n="86" d="100"/>
          <a:sy n="86" d="100"/>
        </p:scale>
        <p:origin x="314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smtClean="0"/>
              <a:t>Onwards </a:t>
            </a:r>
            <a:r>
              <a:rPr lang="en-US" sz="1600" b="1" dirty="0"/>
              <a:t>Referral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57611650170424"/>
          <c:y val="0.19863554954713805"/>
          <c:w val="0.34481399190969875"/>
          <c:h val="0.57246880794233923"/>
        </c:manualLayout>
      </c:layout>
      <c:doughnutChart>
        <c:varyColors val="1"/>
        <c:ser>
          <c:idx val="0"/>
          <c:order val="0"/>
          <c:tx>
            <c:strRef>
              <c:f>Sheet1!$B$1</c:f>
              <c:strCache>
                <c:ptCount val="1"/>
                <c:pt idx="0">
                  <c:v>Onwards Referral</c:v>
                </c:pt>
              </c:strCache>
            </c:strRef>
          </c:tx>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27-4569-8126-6B31747E12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27-4569-8126-6B31747E12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27-4569-8126-6B31747E12F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27-4569-8126-6B31747E12F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27-4569-8126-6B31747E12F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B27-4569-8126-6B31747E12F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Channel</c:v>
                </c:pt>
                <c:pt idx="1">
                  <c:v>School</c:v>
                </c:pt>
                <c:pt idx="2">
                  <c:v>Mental Health</c:v>
                </c:pt>
                <c:pt idx="3">
                  <c:v>Social Services</c:v>
                </c:pt>
                <c:pt idx="4">
                  <c:v>Non CT Police</c:v>
                </c:pt>
                <c:pt idx="5">
                  <c:v>None </c:v>
                </c:pt>
              </c:strCache>
            </c:strRef>
          </c:cat>
          <c:val>
            <c:numRef>
              <c:f>Sheet1!$B$2:$B$7</c:f>
              <c:numCache>
                <c:formatCode>General</c:formatCode>
                <c:ptCount val="6"/>
                <c:pt idx="0">
                  <c:v>1</c:v>
                </c:pt>
                <c:pt idx="1">
                  <c:v>3</c:v>
                </c:pt>
                <c:pt idx="2">
                  <c:v>2</c:v>
                </c:pt>
                <c:pt idx="3">
                  <c:v>4</c:v>
                </c:pt>
                <c:pt idx="4">
                  <c:v>3</c:v>
                </c:pt>
                <c:pt idx="5">
                  <c:v>1</c:v>
                </c:pt>
              </c:numCache>
            </c:numRef>
          </c:val>
          <c:extLst>
            <c:ext xmlns:c16="http://schemas.microsoft.com/office/drawing/2014/chart" uri="{C3380CC4-5D6E-409C-BE32-E72D297353CC}">
              <c16:uniqueId val="{00000000-E716-4CC3-A16E-49B6585325C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Ideology</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2-A947-4047-B289-2FC99EEC096B}"/>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1-A947-4047-B289-2FC99EEC096B}"/>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3-A947-4047-B289-2FC99EEC09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77B-42A4-942B-1F64429AEEC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77B-42A4-942B-1F64429AEEC1}"/>
              </c:ext>
            </c:extLst>
          </c:dPt>
          <c:cat>
            <c:strRef>
              <c:f>Sheet1!$A$2:$A$6</c:f>
              <c:strCache>
                <c:ptCount val="5"/>
                <c:pt idx="0">
                  <c:v>Conflicted</c:v>
                </c:pt>
                <c:pt idx="1">
                  <c:v>Right Wing</c:v>
                </c:pt>
                <c:pt idx="2">
                  <c:v>Vulnerable but not ideology</c:v>
                </c:pt>
                <c:pt idx="3">
                  <c:v>School Massacre</c:v>
                </c:pt>
                <c:pt idx="4">
                  <c:v>Northern Ireland related</c:v>
                </c:pt>
              </c:strCache>
            </c:strRef>
          </c:cat>
          <c:val>
            <c:numRef>
              <c:f>Sheet1!$B$2:$B$6</c:f>
              <c:numCache>
                <c:formatCode>General</c:formatCode>
                <c:ptCount val="5"/>
                <c:pt idx="0">
                  <c:v>4</c:v>
                </c:pt>
                <c:pt idx="1">
                  <c:v>2</c:v>
                </c:pt>
                <c:pt idx="2">
                  <c:v>6</c:v>
                </c:pt>
                <c:pt idx="3">
                  <c:v>1</c:v>
                </c:pt>
                <c:pt idx="4">
                  <c:v>1</c:v>
                </c:pt>
              </c:numCache>
            </c:numRef>
          </c:val>
          <c:extLst>
            <c:ext xmlns:c16="http://schemas.microsoft.com/office/drawing/2014/chart" uri="{C3380CC4-5D6E-409C-BE32-E72D297353CC}">
              <c16:uniqueId val="{00000000-A947-4047-B289-2FC99EEC096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361663518868269"/>
          <c:y val="0.19576656224452141"/>
          <c:w val="0.31903864364512657"/>
          <c:h val="0.7466914450582932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dirty="0"/>
              <a:t>Referrals by District</a:t>
            </a:r>
          </a:p>
        </c:rich>
      </c:tx>
      <c:layout>
        <c:manualLayout>
          <c:xMode val="edge"/>
          <c:yMode val="edge"/>
          <c:x val="0.34633352208380513"/>
          <c:y val="3.1307565399223844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Q1</c:v>
                </c:pt>
              </c:strCache>
            </c:strRef>
          </c:tx>
          <c:spPr>
            <a:solidFill>
              <a:schemeClr val="accent1"/>
            </a:solidFill>
            <a:ln>
              <a:noFill/>
            </a:ln>
            <a:effectLst/>
          </c:spPr>
          <c:invertIfNegative val="0"/>
          <c:cat>
            <c:strRef>
              <c:f>Sheet1!$A$2:$A$9</c:f>
              <c:strCache>
                <c:ptCount val="8"/>
                <c:pt idx="0">
                  <c:v>Hambleton</c:v>
                </c:pt>
                <c:pt idx="1">
                  <c:v>Richmondshire</c:v>
                </c:pt>
                <c:pt idx="2">
                  <c:v>Harrogate</c:v>
                </c:pt>
                <c:pt idx="3">
                  <c:v>Craven</c:v>
                </c:pt>
                <c:pt idx="4">
                  <c:v>Selby</c:v>
                </c:pt>
                <c:pt idx="5">
                  <c:v>Scarborough</c:v>
                </c:pt>
                <c:pt idx="6">
                  <c:v>Ryedale</c:v>
                </c:pt>
                <c:pt idx="7">
                  <c:v>York</c:v>
                </c:pt>
              </c:strCache>
            </c:strRef>
          </c:cat>
          <c:val>
            <c:numRef>
              <c:f>Sheet1!$B$2:$B$9</c:f>
              <c:numCache>
                <c:formatCode>General</c:formatCode>
                <c:ptCount val="8"/>
                <c:pt idx="0">
                  <c:v>1</c:v>
                </c:pt>
                <c:pt idx="1">
                  <c:v>4</c:v>
                </c:pt>
                <c:pt idx="2">
                  <c:v>2</c:v>
                </c:pt>
                <c:pt idx="3">
                  <c:v>0</c:v>
                </c:pt>
                <c:pt idx="4">
                  <c:v>0</c:v>
                </c:pt>
                <c:pt idx="5">
                  <c:v>7</c:v>
                </c:pt>
                <c:pt idx="6">
                  <c:v>0</c:v>
                </c:pt>
                <c:pt idx="7">
                  <c:v>0</c:v>
                </c:pt>
              </c:numCache>
            </c:numRef>
          </c:val>
          <c:extLst>
            <c:ext xmlns:c16="http://schemas.microsoft.com/office/drawing/2014/chart" uri="{C3380CC4-5D6E-409C-BE32-E72D297353CC}">
              <c16:uniqueId val="{00000000-DD51-4651-81F5-95F4AE2A5C46}"/>
            </c:ext>
          </c:extLst>
        </c:ser>
        <c:ser>
          <c:idx val="1"/>
          <c:order val="1"/>
          <c:tx>
            <c:strRef>
              <c:f>Sheet1!$C$1</c:f>
              <c:strCache>
                <c:ptCount val="1"/>
                <c:pt idx="0">
                  <c:v>Q2</c:v>
                </c:pt>
              </c:strCache>
            </c:strRef>
          </c:tx>
          <c:spPr>
            <a:solidFill>
              <a:schemeClr val="accent2"/>
            </a:solidFill>
            <a:ln>
              <a:noFill/>
            </a:ln>
            <a:effectLst/>
          </c:spPr>
          <c:invertIfNegative val="0"/>
          <c:cat>
            <c:strRef>
              <c:f>Sheet1!$A$2:$A$9</c:f>
              <c:strCache>
                <c:ptCount val="8"/>
                <c:pt idx="0">
                  <c:v>Hambleton</c:v>
                </c:pt>
                <c:pt idx="1">
                  <c:v>Richmondshire</c:v>
                </c:pt>
                <c:pt idx="2">
                  <c:v>Harrogate</c:v>
                </c:pt>
                <c:pt idx="3">
                  <c:v>Craven</c:v>
                </c:pt>
                <c:pt idx="4">
                  <c:v>Selby</c:v>
                </c:pt>
                <c:pt idx="5">
                  <c:v>Scarborough</c:v>
                </c:pt>
                <c:pt idx="6">
                  <c:v>Ryedale</c:v>
                </c:pt>
                <c:pt idx="7">
                  <c:v>York</c:v>
                </c:pt>
              </c:strCache>
            </c:strRef>
          </c:cat>
          <c:val>
            <c:numRef>
              <c:f>Sheet1!$C$2:$C$9</c:f>
              <c:numCache>
                <c:formatCode>General</c:formatCode>
                <c:ptCount val="8"/>
              </c:numCache>
            </c:numRef>
          </c:val>
          <c:extLst>
            <c:ext xmlns:c16="http://schemas.microsoft.com/office/drawing/2014/chart" uri="{C3380CC4-5D6E-409C-BE32-E72D297353CC}">
              <c16:uniqueId val="{00000003-DD51-4651-81F5-95F4AE2A5C46}"/>
            </c:ext>
          </c:extLst>
        </c:ser>
        <c:ser>
          <c:idx val="2"/>
          <c:order val="2"/>
          <c:tx>
            <c:strRef>
              <c:f>Sheet1!$D$1</c:f>
              <c:strCache>
                <c:ptCount val="1"/>
                <c:pt idx="0">
                  <c:v>Q3</c:v>
                </c:pt>
              </c:strCache>
            </c:strRef>
          </c:tx>
          <c:spPr>
            <a:solidFill>
              <a:schemeClr val="accent3"/>
            </a:solidFill>
            <a:ln>
              <a:noFill/>
            </a:ln>
            <a:effectLst/>
          </c:spPr>
          <c:invertIfNegative val="0"/>
          <c:cat>
            <c:strRef>
              <c:f>Sheet1!$A$2:$A$9</c:f>
              <c:strCache>
                <c:ptCount val="8"/>
                <c:pt idx="0">
                  <c:v>Hambleton</c:v>
                </c:pt>
                <c:pt idx="1">
                  <c:v>Richmondshire</c:v>
                </c:pt>
                <c:pt idx="2">
                  <c:v>Harrogate</c:v>
                </c:pt>
                <c:pt idx="3">
                  <c:v>Craven</c:v>
                </c:pt>
                <c:pt idx="4">
                  <c:v>Selby</c:v>
                </c:pt>
                <c:pt idx="5">
                  <c:v>Scarborough</c:v>
                </c:pt>
                <c:pt idx="6">
                  <c:v>Ryedale</c:v>
                </c:pt>
                <c:pt idx="7">
                  <c:v>York</c:v>
                </c:pt>
              </c:strCache>
            </c:strRef>
          </c:cat>
          <c:val>
            <c:numRef>
              <c:f>Sheet1!$D$2:$D$9</c:f>
              <c:numCache>
                <c:formatCode>General</c:formatCode>
                <c:ptCount val="8"/>
              </c:numCache>
            </c:numRef>
          </c:val>
          <c:extLst>
            <c:ext xmlns:c16="http://schemas.microsoft.com/office/drawing/2014/chart" uri="{C3380CC4-5D6E-409C-BE32-E72D297353CC}">
              <c16:uniqueId val="{00000006-DD51-4651-81F5-95F4AE2A5C46}"/>
            </c:ext>
          </c:extLst>
        </c:ser>
        <c:ser>
          <c:idx val="3"/>
          <c:order val="3"/>
          <c:tx>
            <c:strRef>
              <c:f>Sheet1!$E$1</c:f>
              <c:strCache>
                <c:ptCount val="1"/>
                <c:pt idx="0">
                  <c:v>Q4</c:v>
                </c:pt>
              </c:strCache>
            </c:strRef>
          </c:tx>
          <c:spPr>
            <a:solidFill>
              <a:schemeClr val="accent4"/>
            </a:solidFill>
            <a:ln>
              <a:noFill/>
            </a:ln>
            <a:effectLst/>
          </c:spPr>
          <c:invertIfNegative val="0"/>
          <c:cat>
            <c:strRef>
              <c:f>Sheet1!$A$2:$A$9</c:f>
              <c:strCache>
                <c:ptCount val="8"/>
                <c:pt idx="0">
                  <c:v>Hambleton</c:v>
                </c:pt>
                <c:pt idx="1">
                  <c:v>Richmondshire</c:v>
                </c:pt>
                <c:pt idx="2">
                  <c:v>Harrogate</c:v>
                </c:pt>
                <c:pt idx="3">
                  <c:v>Craven</c:v>
                </c:pt>
                <c:pt idx="4">
                  <c:v>Selby</c:v>
                </c:pt>
                <c:pt idx="5">
                  <c:v>Scarborough</c:v>
                </c:pt>
                <c:pt idx="6">
                  <c:v>Ryedale</c:v>
                </c:pt>
                <c:pt idx="7">
                  <c:v>York</c:v>
                </c:pt>
              </c:strCache>
            </c:strRef>
          </c:cat>
          <c:val>
            <c:numRef>
              <c:f>Sheet1!$E$2:$E$9</c:f>
              <c:numCache>
                <c:formatCode>General</c:formatCode>
                <c:ptCount val="8"/>
              </c:numCache>
            </c:numRef>
          </c:val>
          <c:extLst>
            <c:ext xmlns:c16="http://schemas.microsoft.com/office/drawing/2014/chart" uri="{C3380CC4-5D6E-409C-BE32-E72D297353CC}">
              <c16:uniqueId val="{00000007-DD51-4651-81F5-95F4AE2A5C46}"/>
            </c:ext>
          </c:extLst>
        </c:ser>
        <c:dLbls>
          <c:showLegendKey val="0"/>
          <c:showVal val="0"/>
          <c:showCatName val="0"/>
          <c:showSerName val="0"/>
          <c:showPercent val="0"/>
          <c:showBubbleSize val="0"/>
        </c:dLbls>
        <c:gapWidth val="182"/>
        <c:axId val="642825664"/>
        <c:axId val="642829928"/>
      </c:barChart>
      <c:catAx>
        <c:axId val="642825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2829928"/>
        <c:crosses val="autoZero"/>
        <c:auto val="1"/>
        <c:lblAlgn val="ctr"/>
        <c:lblOffset val="100"/>
        <c:noMultiLvlLbl val="0"/>
      </c:catAx>
      <c:valAx>
        <c:axId val="642829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282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dirty="0" smtClean="0"/>
              <a:t>Referrer</a:t>
            </a:r>
            <a:endParaRPr lang="en-GB" sz="1600" b="1" dirty="0"/>
          </a:p>
        </c:rich>
      </c:tx>
      <c:layout>
        <c:manualLayout>
          <c:xMode val="edge"/>
          <c:yMode val="edge"/>
          <c:x val="0.43055222186433434"/>
          <c:y val="4.005234040991578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Q1</c:v>
                </c:pt>
              </c:strCache>
            </c:strRef>
          </c:tx>
          <c:spPr>
            <a:solidFill>
              <a:schemeClr val="accent1"/>
            </a:solidFill>
            <a:ln>
              <a:noFill/>
            </a:ln>
            <a:effectLst/>
          </c:spPr>
          <c:invertIfNegative val="0"/>
          <c:cat>
            <c:strRef>
              <c:f>Sheet1!$A$2:$A$5</c:f>
              <c:strCache>
                <c:ptCount val="3"/>
                <c:pt idx="0">
                  <c:v>Education</c:v>
                </c:pt>
                <c:pt idx="1">
                  <c:v>Non CT Police</c:v>
                </c:pt>
                <c:pt idx="2">
                  <c:v>Mental Health</c:v>
                </c:pt>
              </c:strCache>
            </c:strRef>
          </c:cat>
          <c:val>
            <c:numRef>
              <c:f>Sheet1!$B$2:$B$5</c:f>
              <c:numCache>
                <c:formatCode>General</c:formatCode>
                <c:ptCount val="4"/>
                <c:pt idx="0">
                  <c:v>12</c:v>
                </c:pt>
                <c:pt idx="1">
                  <c:v>1</c:v>
                </c:pt>
                <c:pt idx="2">
                  <c:v>1</c:v>
                </c:pt>
              </c:numCache>
            </c:numRef>
          </c:val>
          <c:extLst>
            <c:ext xmlns:c16="http://schemas.microsoft.com/office/drawing/2014/chart" uri="{C3380CC4-5D6E-409C-BE32-E72D297353CC}">
              <c16:uniqueId val="{00000000-FDC0-499D-A928-90CB62C6ACFD}"/>
            </c:ext>
          </c:extLst>
        </c:ser>
        <c:ser>
          <c:idx val="1"/>
          <c:order val="1"/>
          <c:tx>
            <c:strRef>
              <c:f>Sheet1!$C$1</c:f>
              <c:strCache>
                <c:ptCount val="1"/>
                <c:pt idx="0">
                  <c:v>Q2</c:v>
                </c:pt>
              </c:strCache>
            </c:strRef>
          </c:tx>
          <c:spPr>
            <a:solidFill>
              <a:schemeClr val="accent2"/>
            </a:solidFill>
            <a:ln>
              <a:noFill/>
            </a:ln>
            <a:effectLst/>
          </c:spPr>
          <c:invertIfNegative val="0"/>
          <c:cat>
            <c:strRef>
              <c:f>Sheet1!$A$2:$A$5</c:f>
              <c:strCache>
                <c:ptCount val="3"/>
                <c:pt idx="0">
                  <c:v>Education</c:v>
                </c:pt>
                <c:pt idx="1">
                  <c:v>Non CT Police</c:v>
                </c:pt>
                <c:pt idx="2">
                  <c:v>Mental Health</c:v>
                </c:pt>
              </c:strCache>
            </c:strRef>
          </c:cat>
          <c:val>
            <c:numRef>
              <c:f>Sheet1!$C$2:$C$5</c:f>
              <c:numCache>
                <c:formatCode>General</c:formatCode>
                <c:ptCount val="4"/>
              </c:numCache>
            </c:numRef>
          </c:val>
          <c:extLst>
            <c:ext xmlns:c16="http://schemas.microsoft.com/office/drawing/2014/chart" uri="{C3380CC4-5D6E-409C-BE32-E72D297353CC}">
              <c16:uniqueId val="{00000001-FDC0-499D-A928-90CB62C6ACFD}"/>
            </c:ext>
          </c:extLst>
        </c:ser>
        <c:ser>
          <c:idx val="2"/>
          <c:order val="2"/>
          <c:tx>
            <c:strRef>
              <c:f>Sheet1!$D$1</c:f>
              <c:strCache>
                <c:ptCount val="1"/>
                <c:pt idx="0">
                  <c:v>Q3</c:v>
                </c:pt>
              </c:strCache>
            </c:strRef>
          </c:tx>
          <c:spPr>
            <a:solidFill>
              <a:schemeClr val="accent3"/>
            </a:solidFill>
            <a:ln>
              <a:noFill/>
            </a:ln>
            <a:effectLst/>
          </c:spPr>
          <c:invertIfNegative val="0"/>
          <c:cat>
            <c:strRef>
              <c:f>Sheet1!$A$2:$A$5</c:f>
              <c:strCache>
                <c:ptCount val="3"/>
                <c:pt idx="0">
                  <c:v>Education</c:v>
                </c:pt>
                <c:pt idx="1">
                  <c:v>Non CT Police</c:v>
                </c:pt>
                <c:pt idx="2">
                  <c:v>Mental Health</c:v>
                </c:pt>
              </c:strCache>
            </c:strRef>
          </c:cat>
          <c:val>
            <c:numRef>
              <c:f>Sheet1!$D$2:$D$5</c:f>
              <c:numCache>
                <c:formatCode>General</c:formatCode>
                <c:ptCount val="4"/>
              </c:numCache>
            </c:numRef>
          </c:val>
          <c:extLst>
            <c:ext xmlns:c16="http://schemas.microsoft.com/office/drawing/2014/chart" uri="{C3380CC4-5D6E-409C-BE32-E72D297353CC}">
              <c16:uniqueId val="{00000002-FDC0-499D-A928-90CB62C6ACFD}"/>
            </c:ext>
          </c:extLst>
        </c:ser>
        <c:ser>
          <c:idx val="3"/>
          <c:order val="3"/>
          <c:tx>
            <c:strRef>
              <c:f>Sheet1!$E$1</c:f>
              <c:strCache>
                <c:ptCount val="1"/>
                <c:pt idx="0">
                  <c:v>Q4</c:v>
                </c:pt>
              </c:strCache>
            </c:strRef>
          </c:tx>
          <c:spPr>
            <a:solidFill>
              <a:schemeClr val="accent4"/>
            </a:solidFill>
            <a:ln>
              <a:noFill/>
            </a:ln>
            <a:effectLst/>
          </c:spPr>
          <c:invertIfNegative val="0"/>
          <c:cat>
            <c:strRef>
              <c:f>Sheet1!$A$2:$A$5</c:f>
              <c:strCache>
                <c:ptCount val="3"/>
                <c:pt idx="0">
                  <c:v>Education</c:v>
                </c:pt>
                <c:pt idx="1">
                  <c:v>Non CT Police</c:v>
                </c:pt>
                <c:pt idx="2">
                  <c:v>Mental Health</c:v>
                </c:pt>
              </c:strCache>
            </c:strRef>
          </c:cat>
          <c:val>
            <c:numRef>
              <c:f>Sheet1!$E$2:$E$5</c:f>
              <c:numCache>
                <c:formatCode>General</c:formatCode>
                <c:ptCount val="4"/>
              </c:numCache>
            </c:numRef>
          </c:val>
          <c:extLst>
            <c:ext xmlns:c16="http://schemas.microsoft.com/office/drawing/2014/chart" uri="{C3380CC4-5D6E-409C-BE32-E72D297353CC}">
              <c16:uniqueId val="{00000003-FDC0-499D-A928-90CB62C6ACFD}"/>
            </c:ext>
          </c:extLst>
        </c:ser>
        <c:dLbls>
          <c:showLegendKey val="0"/>
          <c:showVal val="0"/>
          <c:showCatName val="0"/>
          <c:showSerName val="0"/>
          <c:showPercent val="0"/>
          <c:showBubbleSize val="0"/>
        </c:dLbls>
        <c:gapWidth val="150"/>
        <c:overlap val="100"/>
        <c:axId val="642822056"/>
        <c:axId val="642812544"/>
      </c:barChart>
      <c:catAx>
        <c:axId val="642822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2812544"/>
        <c:crosses val="autoZero"/>
        <c:auto val="1"/>
        <c:lblAlgn val="ctr"/>
        <c:lblOffset val="100"/>
        <c:noMultiLvlLbl val="0"/>
      </c:catAx>
      <c:valAx>
        <c:axId val="642812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28220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D01F8-7190-4AC5-8D3D-7018F04603F5}" type="datetimeFigureOut">
              <a:rPr lang="en-GB" smtClean="0"/>
              <a:t>28/05/2020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17D79-E516-467A-83D3-E426C4414017}" type="slidenum">
              <a:rPr lang="en-GB" smtClean="0"/>
              <a:t>‹#›</a:t>
            </a:fld>
            <a:endParaRPr lang="en-GB" dirty="0"/>
          </a:p>
        </p:txBody>
      </p:sp>
    </p:spTree>
    <p:extLst>
      <p:ext uri="{BB962C8B-B14F-4D97-AF65-F5344CB8AC3E}">
        <p14:creationId xmlns:p14="http://schemas.microsoft.com/office/powerpoint/2010/main" val="400439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0775"/>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a:t>
            </a:fld>
            <a:endParaRPr lang="en-GB" dirty="0"/>
          </a:p>
        </p:txBody>
      </p:sp>
    </p:spTree>
    <p:extLst>
      <p:ext uri="{BB962C8B-B14F-4D97-AF65-F5344CB8AC3E}">
        <p14:creationId xmlns:p14="http://schemas.microsoft.com/office/powerpoint/2010/main" val="3890071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10</a:t>
            </a:fld>
            <a:endParaRPr lang="en-GB" dirty="0"/>
          </a:p>
        </p:txBody>
      </p:sp>
    </p:spTree>
    <p:extLst>
      <p:ext uri="{BB962C8B-B14F-4D97-AF65-F5344CB8AC3E}">
        <p14:creationId xmlns:p14="http://schemas.microsoft.com/office/powerpoint/2010/main" val="192840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11</a:t>
            </a:fld>
            <a:endParaRPr lang="en-GB" dirty="0"/>
          </a:p>
        </p:txBody>
      </p:sp>
    </p:spTree>
    <p:extLst>
      <p:ext uri="{BB962C8B-B14F-4D97-AF65-F5344CB8AC3E}">
        <p14:creationId xmlns:p14="http://schemas.microsoft.com/office/powerpoint/2010/main" val="159470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12</a:t>
            </a:fld>
            <a:endParaRPr lang="en-GB" dirty="0"/>
          </a:p>
        </p:txBody>
      </p:sp>
    </p:spTree>
    <p:extLst>
      <p:ext uri="{BB962C8B-B14F-4D97-AF65-F5344CB8AC3E}">
        <p14:creationId xmlns:p14="http://schemas.microsoft.com/office/powerpoint/2010/main" val="471358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13</a:t>
            </a:fld>
            <a:endParaRPr lang="en-GB" dirty="0"/>
          </a:p>
        </p:txBody>
      </p:sp>
    </p:spTree>
    <p:extLst>
      <p:ext uri="{BB962C8B-B14F-4D97-AF65-F5344CB8AC3E}">
        <p14:creationId xmlns:p14="http://schemas.microsoft.com/office/powerpoint/2010/main" val="2817553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14</a:t>
            </a:fld>
            <a:endParaRPr lang="en-GB" dirty="0"/>
          </a:p>
        </p:txBody>
      </p:sp>
    </p:spTree>
    <p:extLst>
      <p:ext uri="{BB962C8B-B14F-4D97-AF65-F5344CB8AC3E}">
        <p14:creationId xmlns:p14="http://schemas.microsoft.com/office/powerpoint/2010/main" val="4158364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15</a:t>
            </a:fld>
            <a:endParaRPr lang="en-GB" dirty="0"/>
          </a:p>
        </p:txBody>
      </p:sp>
    </p:spTree>
    <p:extLst>
      <p:ext uri="{BB962C8B-B14F-4D97-AF65-F5344CB8AC3E}">
        <p14:creationId xmlns:p14="http://schemas.microsoft.com/office/powerpoint/2010/main" val="2880159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16</a:t>
            </a:fld>
            <a:endParaRPr lang="en-GB" dirty="0"/>
          </a:p>
        </p:txBody>
      </p:sp>
    </p:spTree>
    <p:extLst>
      <p:ext uri="{BB962C8B-B14F-4D97-AF65-F5344CB8AC3E}">
        <p14:creationId xmlns:p14="http://schemas.microsoft.com/office/powerpoint/2010/main" val="431504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17</a:t>
            </a:fld>
            <a:endParaRPr lang="en-GB" dirty="0"/>
          </a:p>
        </p:txBody>
      </p:sp>
    </p:spTree>
    <p:extLst>
      <p:ext uri="{BB962C8B-B14F-4D97-AF65-F5344CB8AC3E}">
        <p14:creationId xmlns:p14="http://schemas.microsoft.com/office/powerpoint/2010/main" val="4249875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18</a:t>
            </a:fld>
            <a:endParaRPr lang="en-GB" dirty="0"/>
          </a:p>
        </p:txBody>
      </p:sp>
    </p:spTree>
    <p:extLst>
      <p:ext uri="{BB962C8B-B14F-4D97-AF65-F5344CB8AC3E}">
        <p14:creationId xmlns:p14="http://schemas.microsoft.com/office/powerpoint/2010/main" val="4071060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19</a:t>
            </a:fld>
            <a:endParaRPr lang="en-GB" dirty="0"/>
          </a:p>
        </p:txBody>
      </p:sp>
    </p:spTree>
    <p:extLst>
      <p:ext uri="{BB962C8B-B14F-4D97-AF65-F5344CB8AC3E}">
        <p14:creationId xmlns:p14="http://schemas.microsoft.com/office/powerpoint/2010/main" val="54031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a:t>
            </a:fld>
            <a:endParaRPr lang="en-GB" dirty="0"/>
          </a:p>
        </p:txBody>
      </p:sp>
    </p:spTree>
    <p:extLst>
      <p:ext uri="{BB962C8B-B14F-4D97-AF65-F5344CB8AC3E}">
        <p14:creationId xmlns:p14="http://schemas.microsoft.com/office/powerpoint/2010/main" val="3260683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20</a:t>
            </a:fld>
            <a:endParaRPr lang="en-GB" dirty="0"/>
          </a:p>
        </p:txBody>
      </p:sp>
    </p:spTree>
    <p:extLst>
      <p:ext uri="{BB962C8B-B14F-4D97-AF65-F5344CB8AC3E}">
        <p14:creationId xmlns:p14="http://schemas.microsoft.com/office/powerpoint/2010/main" val="4103721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21</a:t>
            </a:fld>
            <a:endParaRPr lang="en-GB" dirty="0"/>
          </a:p>
        </p:txBody>
      </p:sp>
    </p:spTree>
    <p:extLst>
      <p:ext uri="{BB962C8B-B14F-4D97-AF65-F5344CB8AC3E}">
        <p14:creationId xmlns:p14="http://schemas.microsoft.com/office/powerpoint/2010/main" val="1998182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22</a:t>
            </a:fld>
            <a:endParaRPr lang="en-GB" dirty="0"/>
          </a:p>
        </p:txBody>
      </p:sp>
    </p:spTree>
    <p:extLst>
      <p:ext uri="{BB962C8B-B14F-4D97-AF65-F5344CB8AC3E}">
        <p14:creationId xmlns:p14="http://schemas.microsoft.com/office/powerpoint/2010/main" val="2356739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23</a:t>
            </a:fld>
            <a:endParaRPr lang="en-GB" dirty="0"/>
          </a:p>
        </p:txBody>
      </p:sp>
    </p:spTree>
    <p:extLst>
      <p:ext uri="{BB962C8B-B14F-4D97-AF65-F5344CB8AC3E}">
        <p14:creationId xmlns:p14="http://schemas.microsoft.com/office/powerpoint/2010/main" val="170489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24</a:t>
            </a:fld>
            <a:endParaRPr lang="en-GB" dirty="0"/>
          </a:p>
        </p:txBody>
      </p:sp>
    </p:spTree>
    <p:extLst>
      <p:ext uri="{BB962C8B-B14F-4D97-AF65-F5344CB8AC3E}">
        <p14:creationId xmlns:p14="http://schemas.microsoft.com/office/powerpoint/2010/main" val="2769356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25</a:t>
            </a:fld>
            <a:endParaRPr lang="en-GB" dirty="0"/>
          </a:p>
        </p:txBody>
      </p:sp>
    </p:spTree>
    <p:extLst>
      <p:ext uri="{BB962C8B-B14F-4D97-AF65-F5344CB8AC3E}">
        <p14:creationId xmlns:p14="http://schemas.microsoft.com/office/powerpoint/2010/main" val="2768244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26</a:t>
            </a:fld>
            <a:endParaRPr lang="en-GB" dirty="0"/>
          </a:p>
        </p:txBody>
      </p:sp>
    </p:spTree>
    <p:extLst>
      <p:ext uri="{BB962C8B-B14F-4D97-AF65-F5344CB8AC3E}">
        <p14:creationId xmlns:p14="http://schemas.microsoft.com/office/powerpoint/2010/main" val="3756767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27</a:t>
            </a:fld>
            <a:endParaRPr lang="en-GB" dirty="0"/>
          </a:p>
        </p:txBody>
      </p:sp>
    </p:spTree>
    <p:extLst>
      <p:ext uri="{BB962C8B-B14F-4D97-AF65-F5344CB8AC3E}">
        <p14:creationId xmlns:p14="http://schemas.microsoft.com/office/powerpoint/2010/main" val="2978028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28</a:t>
            </a:fld>
            <a:endParaRPr lang="en-GB" dirty="0"/>
          </a:p>
        </p:txBody>
      </p:sp>
    </p:spTree>
    <p:extLst>
      <p:ext uri="{BB962C8B-B14F-4D97-AF65-F5344CB8AC3E}">
        <p14:creationId xmlns:p14="http://schemas.microsoft.com/office/powerpoint/2010/main" val="694458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29</a:t>
            </a:fld>
            <a:endParaRPr lang="en-GB" dirty="0"/>
          </a:p>
        </p:txBody>
      </p:sp>
    </p:spTree>
    <p:extLst>
      <p:ext uri="{BB962C8B-B14F-4D97-AF65-F5344CB8AC3E}">
        <p14:creationId xmlns:p14="http://schemas.microsoft.com/office/powerpoint/2010/main" val="72926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a:t>
            </a:fld>
            <a:endParaRPr lang="en-GB" dirty="0"/>
          </a:p>
        </p:txBody>
      </p:sp>
    </p:spTree>
    <p:extLst>
      <p:ext uri="{BB962C8B-B14F-4D97-AF65-F5344CB8AC3E}">
        <p14:creationId xmlns:p14="http://schemas.microsoft.com/office/powerpoint/2010/main" val="143392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30</a:t>
            </a:fld>
            <a:endParaRPr lang="en-GB" dirty="0"/>
          </a:p>
        </p:txBody>
      </p:sp>
    </p:spTree>
    <p:extLst>
      <p:ext uri="{BB962C8B-B14F-4D97-AF65-F5344CB8AC3E}">
        <p14:creationId xmlns:p14="http://schemas.microsoft.com/office/powerpoint/2010/main" val="983747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31</a:t>
            </a:fld>
            <a:endParaRPr lang="en-GB" dirty="0"/>
          </a:p>
        </p:txBody>
      </p:sp>
    </p:spTree>
    <p:extLst>
      <p:ext uri="{BB962C8B-B14F-4D97-AF65-F5344CB8AC3E}">
        <p14:creationId xmlns:p14="http://schemas.microsoft.com/office/powerpoint/2010/main" val="52127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32</a:t>
            </a:fld>
            <a:endParaRPr lang="en-GB" dirty="0"/>
          </a:p>
        </p:txBody>
      </p:sp>
    </p:spTree>
    <p:extLst>
      <p:ext uri="{BB962C8B-B14F-4D97-AF65-F5344CB8AC3E}">
        <p14:creationId xmlns:p14="http://schemas.microsoft.com/office/powerpoint/2010/main" val="1443066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33</a:t>
            </a:fld>
            <a:endParaRPr lang="en-GB" dirty="0"/>
          </a:p>
        </p:txBody>
      </p:sp>
    </p:spTree>
    <p:extLst>
      <p:ext uri="{BB962C8B-B14F-4D97-AF65-F5344CB8AC3E}">
        <p14:creationId xmlns:p14="http://schemas.microsoft.com/office/powerpoint/2010/main" val="466489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34</a:t>
            </a:fld>
            <a:endParaRPr lang="en-GB" dirty="0"/>
          </a:p>
        </p:txBody>
      </p:sp>
    </p:spTree>
    <p:extLst>
      <p:ext uri="{BB962C8B-B14F-4D97-AF65-F5344CB8AC3E}">
        <p14:creationId xmlns:p14="http://schemas.microsoft.com/office/powerpoint/2010/main" val="494106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slides on Health and Safety Risk Assessments may be covered in other Health and Safety staff training session </a:t>
            </a: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36</a:t>
            </a:fld>
            <a:endParaRPr lang="en-GB" dirty="0"/>
          </a:p>
        </p:txBody>
      </p:sp>
    </p:spTree>
    <p:extLst>
      <p:ext uri="{BB962C8B-B14F-4D97-AF65-F5344CB8AC3E}">
        <p14:creationId xmlns:p14="http://schemas.microsoft.com/office/powerpoint/2010/main" val="2869298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slides on Health and Safety Risk Assessments may be covered in other Health and Safety staff training session </a:t>
            </a:r>
            <a:endParaRPr lang="en-GB" dirty="0" smtClean="0"/>
          </a:p>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37</a:t>
            </a:fld>
            <a:endParaRPr lang="en-GB" dirty="0"/>
          </a:p>
        </p:txBody>
      </p:sp>
    </p:spTree>
    <p:extLst>
      <p:ext uri="{BB962C8B-B14F-4D97-AF65-F5344CB8AC3E}">
        <p14:creationId xmlns:p14="http://schemas.microsoft.com/office/powerpoint/2010/main" val="4228504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38</a:t>
            </a:fld>
            <a:endParaRPr lang="en-GB" dirty="0"/>
          </a:p>
        </p:txBody>
      </p:sp>
    </p:spTree>
    <p:extLst>
      <p:ext uri="{BB962C8B-B14F-4D97-AF65-F5344CB8AC3E}">
        <p14:creationId xmlns:p14="http://schemas.microsoft.com/office/powerpoint/2010/main" val="352181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40</a:t>
            </a:fld>
            <a:endParaRPr lang="en-GB" dirty="0"/>
          </a:p>
        </p:txBody>
      </p:sp>
    </p:spTree>
    <p:extLst>
      <p:ext uri="{BB962C8B-B14F-4D97-AF65-F5344CB8AC3E}">
        <p14:creationId xmlns:p14="http://schemas.microsoft.com/office/powerpoint/2010/main" val="2767542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41</a:t>
            </a:fld>
            <a:endParaRPr lang="en-GB" dirty="0"/>
          </a:p>
        </p:txBody>
      </p:sp>
    </p:spTree>
    <p:extLst>
      <p:ext uri="{BB962C8B-B14F-4D97-AF65-F5344CB8AC3E}">
        <p14:creationId xmlns:p14="http://schemas.microsoft.com/office/powerpoint/2010/main" val="380376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4</a:t>
            </a:fld>
            <a:endParaRPr lang="en-GB" dirty="0"/>
          </a:p>
        </p:txBody>
      </p:sp>
    </p:spTree>
    <p:extLst>
      <p:ext uri="{BB962C8B-B14F-4D97-AF65-F5344CB8AC3E}">
        <p14:creationId xmlns:p14="http://schemas.microsoft.com/office/powerpoint/2010/main" val="2027336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42</a:t>
            </a:fld>
            <a:endParaRPr lang="en-GB" dirty="0"/>
          </a:p>
        </p:txBody>
      </p:sp>
    </p:spTree>
    <p:extLst>
      <p:ext uri="{BB962C8B-B14F-4D97-AF65-F5344CB8AC3E}">
        <p14:creationId xmlns:p14="http://schemas.microsoft.com/office/powerpoint/2010/main" val="2181921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43</a:t>
            </a:fld>
            <a:endParaRPr lang="en-GB" dirty="0"/>
          </a:p>
        </p:txBody>
      </p:sp>
    </p:spTree>
    <p:extLst>
      <p:ext uri="{BB962C8B-B14F-4D97-AF65-F5344CB8AC3E}">
        <p14:creationId xmlns:p14="http://schemas.microsoft.com/office/powerpoint/2010/main" val="280716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5</a:t>
            </a:fld>
            <a:endParaRPr lang="en-GB" dirty="0"/>
          </a:p>
        </p:txBody>
      </p:sp>
    </p:spTree>
    <p:extLst>
      <p:ext uri="{BB962C8B-B14F-4D97-AF65-F5344CB8AC3E}">
        <p14:creationId xmlns:p14="http://schemas.microsoft.com/office/powerpoint/2010/main" val="271910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6</a:t>
            </a:fld>
            <a:endParaRPr lang="en-GB" dirty="0"/>
          </a:p>
        </p:txBody>
      </p:sp>
    </p:spTree>
    <p:extLst>
      <p:ext uri="{BB962C8B-B14F-4D97-AF65-F5344CB8AC3E}">
        <p14:creationId xmlns:p14="http://schemas.microsoft.com/office/powerpoint/2010/main" val="3908042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7</a:t>
            </a:fld>
            <a:endParaRPr lang="en-GB" dirty="0"/>
          </a:p>
        </p:txBody>
      </p:sp>
    </p:spTree>
    <p:extLst>
      <p:ext uri="{BB962C8B-B14F-4D97-AF65-F5344CB8AC3E}">
        <p14:creationId xmlns:p14="http://schemas.microsoft.com/office/powerpoint/2010/main" val="170806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8</a:t>
            </a:fld>
            <a:endParaRPr lang="en-GB" dirty="0"/>
          </a:p>
        </p:txBody>
      </p:sp>
    </p:spTree>
    <p:extLst>
      <p:ext uri="{BB962C8B-B14F-4D97-AF65-F5344CB8AC3E}">
        <p14:creationId xmlns:p14="http://schemas.microsoft.com/office/powerpoint/2010/main" val="417183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9</a:t>
            </a:fld>
            <a:endParaRPr lang="en-GB" dirty="0"/>
          </a:p>
        </p:txBody>
      </p:sp>
    </p:spTree>
    <p:extLst>
      <p:ext uri="{BB962C8B-B14F-4D97-AF65-F5344CB8AC3E}">
        <p14:creationId xmlns:p14="http://schemas.microsoft.com/office/powerpoint/2010/main" val="371491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147018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320558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642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35237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2020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2910033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1236095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427439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16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411021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232429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127292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25216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181545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57551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9051D-6502-4FBC-B061-1574A098AD8E}" type="datetimeFigureOut">
              <a:rPr lang="en-GB" smtClean="0"/>
              <a:t>28/05/2020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55474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CEF007-97F4-4CB9-82E2-A915B5C49D7E}" type="slidenum">
              <a:rPr lang="en-GB" smtClean="0"/>
              <a:t>‹#›</a:t>
            </a:fld>
            <a:endParaRPr lang="en-GB" dirty="0"/>
          </a:p>
        </p:txBody>
      </p:sp>
      <p:sp>
        <p:nvSpPr>
          <p:cNvPr id="5" name="Date Placeholder 4"/>
          <p:cNvSpPr>
            <a:spLocks noGrp="1"/>
          </p:cNvSpPr>
          <p:nvPr>
            <p:ph type="dt" sz="half" idx="10"/>
          </p:nvPr>
        </p:nvSpPr>
        <p:spPr/>
        <p:txBody>
          <a:bodyPr/>
          <a:lstStyle/>
          <a:p>
            <a:fld id="{E519051D-6502-4FBC-B061-1574A098AD8E}" type="datetimeFigureOut">
              <a:rPr lang="en-GB" smtClean="0"/>
              <a:t>28/05/2020</a:t>
            </a:fld>
            <a:endParaRPr lang="en-GB" dirty="0"/>
          </a:p>
        </p:txBody>
      </p:sp>
    </p:spTree>
    <p:extLst>
      <p:ext uri="{BB962C8B-B14F-4D97-AF65-F5344CB8AC3E}">
        <p14:creationId xmlns:p14="http://schemas.microsoft.com/office/powerpoint/2010/main" val="247251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19051D-6502-4FBC-B061-1574A098AD8E}" type="datetimeFigureOut">
              <a:rPr lang="en-GB" smtClean="0"/>
              <a:t>28/05/2020</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ACEF007-97F4-4CB9-82E2-A915B5C49D7E}" type="slidenum">
              <a:rPr lang="en-GB" smtClean="0"/>
              <a:t>‹#›</a:t>
            </a:fld>
            <a:endParaRPr lang="en-GB" dirty="0"/>
          </a:p>
        </p:txBody>
      </p:sp>
    </p:spTree>
    <p:extLst>
      <p:ext uri="{BB962C8B-B14F-4D97-AF65-F5344CB8AC3E}">
        <p14:creationId xmlns:p14="http://schemas.microsoft.com/office/powerpoint/2010/main" val="29282832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yps.northyorks.gov.uk/covid-1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yps.northyorks.gov.uk/covid-1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actions-for-educational-and-childcare-settings-to-prepare-for-wider-opening-from-1-june-2020/opening-schools-for-more-children-and-young-people-initial-planning-framework-for-schools-in-englan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gov.uk/government/publications/preparing-for-the-wider-opening-of-schools-from-1-june/planning-guide-for-primary-schools#annex-a-behaviour-principl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yps.northyorks.gov.uk/covid-1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cyps.northyorks.gov.uk/covid-1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yps.northyorks.gov.uk/covid-1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safeguardingchildren.co.uk/professionals/practice-guidanc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ukyouth.org/wp-content/uploads/2020/04/UK-Youth-Covid-19-Impact-Report-External-Final-08.04.20.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das.org.uk/" TargetMode="External"/><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idas.org.uk/resources/handbooks-leaflets-posters/" TargetMode="External"/><Relationship Id="rId5" Type="http://schemas.openxmlformats.org/officeDocument/2006/relationships/hyperlink" Target="https://www.gov.uk/government/publications/coronavirus-covid-19-and-domestic-abuse/coronavirus-covid-19-support-for-victims-of-domestic-abuse" TargetMode="External"/><Relationship Id="rId4" Type="http://schemas.openxmlformats.org/officeDocument/2006/relationships/hyperlink" Target="https://www.idas.org.uk/train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safeguardingchildren.co.uk/professionals/practice-guidanc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bbc.co.uk/news/uk-5180172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adl.org/hate-symbols" TargetMode="External"/><Relationship Id="rId5" Type="http://schemas.openxmlformats.org/officeDocument/2006/relationships/hyperlink" Target="https://www.bbc.co.uk/news/uk-england-york-north-yorkshire-51757143" TargetMode="External"/><Relationship Id="rId4" Type="http://schemas.openxmlformats.org/officeDocument/2006/relationships/hyperlink" Target="https://www.bbc.co.uk/news/uk-england-york-north-yorkshire-51735215" TargetMode="External"/></Relationships>
</file>

<file path=ppt/slides/_rels/slide28.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20.jpe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ltai.info/" TargetMode="External"/><Relationship Id="rId5" Type="http://schemas.openxmlformats.org/officeDocument/2006/relationships/image" Target="../media/image22.png"/><Relationship Id="rId4" Type="http://schemas.openxmlformats.org/officeDocument/2006/relationships/hyperlink" Target="https://www.lgfl.net/online-safety/resource-cent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onsult.education.gov.uk/safeguarding-in-schools-team/keeping-children-safe-in-education-202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safeguardingchildren.co.uk/coronaviru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afeguardingchildren.co.uk/wp-content/uploads/2019/09/V3-Partnership-Information-Form-Feb.doc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hyperlink" Target="mailto:Ursula.Hugill@northyorks.gov.u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cyps.northyorks.gov.uk/covid-19-working-towards-wider-re-opening-school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winstonswish.org/bereavement-training-courses-schools/"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www.gov.uk/government/publications/safe-working-in-education-childcare-and-childrens-social-car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hyperlink" Target="https://www.safeguardingchildren.co.uk/professionals/nyscp-e-bulletin/?utm_source=NYSCB+e-Bulletin&amp;utm_campaign=5b31bc8738-EMAIL_CAMPAIGN_2020_04_29_10_30&amp;utm_medium=email&amp;utm_term=0_ab348711e1-5b31bc8738-9448131" TargetMode="Externa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covid-19-safeguarding-in-schools-colleges-and-other-providers/coronavirus-covid-19-safeguarding-in-schools-colleges-and-other-provid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safeguardingchildren.co.uk/coronavirus/" TargetMode="External"/><Relationship Id="rId5" Type="http://schemas.openxmlformats.org/officeDocument/2006/relationships/hyperlink" Target="https://cyps.northyorks.gov.uk/covid-19-useful-documents-your-community" TargetMode="Externa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hyperlink" Target="http://www.nyeducationservices.co.uk/"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hyperlink" Target="https://safeguarding.network/" TargetMode="External"/><Relationship Id="rId7"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aacoss.org/professional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government/publications/covid-19-safeguarding-in-schools-colleges-and-other-providers" TargetMode="External"/><Relationship Id="rId7" Type="http://schemas.openxmlformats.org/officeDocument/2006/relationships/hyperlink" Target="https://www.safeguardingchildren.co.uk/coronaviru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cyps.northyorks.gov.uk/covid-19" TargetMode="External"/><Relationship Id="rId5" Type="http://schemas.openxmlformats.org/officeDocument/2006/relationships/hyperlink" Target="https://www.gov.uk/government/publications/covid-19-safeguarding-in-schools-colleges-and-other-providers/coronavirus-covid-19-safeguarding-in-schools-colleges-and-other-providers" TargetMode="External"/><Relationship Id="rId4" Type="http://schemas.openxmlformats.org/officeDocument/2006/relationships/hyperlink" Target="https://www.gov.uk/coronavirus/education-and-childca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mental-health-and-behaviour-in-schools--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4362" y="2677489"/>
            <a:ext cx="7766936" cy="1646302"/>
          </a:xfrm>
        </p:spPr>
        <p:txBody>
          <a:bodyPr/>
          <a:lstStyle/>
          <a:p>
            <a:pPr algn="ctr"/>
            <a:r>
              <a:rPr lang="en-GB" dirty="0" smtClean="0">
                <a:solidFill>
                  <a:srgbClr val="002060"/>
                </a:solidFill>
              </a:rPr>
              <a:t>Safeguarding </a:t>
            </a:r>
            <a:br>
              <a:rPr lang="en-GB" dirty="0" smtClean="0">
                <a:solidFill>
                  <a:srgbClr val="002060"/>
                </a:solidFill>
              </a:rPr>
            </a:br>
            <a:r>
              <a:rPr lang="en-GB" sz="4000" dirty="0" smtClean="0">
                <a:solidFill>
                  <a:srgbClr val="002060"/>
                </a:solidFill>
              </a:rPr>
              <a:t>COVID -19</a:t>
            </a:r>
            <a:br>
              <a:rPr lang="en-GB" sz="4000" dirty="0" smtClean="0">
                <a:solidFill>
                  <a:srgbClr val="002060"/>
                </a:solidFill>
              </a:rPr>
            </a:br>
            <a:endParaRPr lang="en-GB" sz="4000" dirty="0">
              <a:solidFill>
                <a:srgbClr val="002060"/>
              </a:solidFill>
            </a:endParaRPr>
          </a:p>
        </p:txBody>
      </p:sp>
      <p:pic>
        <p:nvPicPr>
          <p:cNvPr id="1026" name="Picture 2" descr="County 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523" y="333010"/>
            <a:ext cx="3352799" cy="98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06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Policy Updates </a:t>
            </a:r>
            <a:endParaRPr lang="en-GB" dirty="0"/>
          </a:p>
        </p:txBody>
      </p:sp>
      <p:sp>
        <p:nvSpPr>
          <p:cNvPr id="3" name="Content Placeholder 2"/>
          <p:cNvSpPr>
            <a:spLocks noGrp="1"/>
          </p:cNvSpPr>
          <p:nvPr>
            <p:ph idx="1"/>
          </p:nvPr>
        </p:nvSpPr>
        <p:spPr>
          <a:xfrm>
            <a:off x="671468" y="1790588"/>
            <a:ext cx="6392060" cy="3880773"/>
          </a:xfrm>
        </p:spPr>
        <p:txBody>
          <a:bodyPr>
            <a:normAutofit lnSpcReduction="10000"/>
          </a:bodyPr>
          <a:lstStyle/>
          <a:p>
            <a:r>
              <a:rPr lang="en-GB" dirty="0" smtClean="0"/>
              <a:t>Have </a:t>
            </a:r>
            <a:r>
              <a:rPr lang="en-GB" dirty="0"/>
              <a:t>governors agreed and do staff and volunteers know and understand </a:t>
            </a:r>
            <a:r>
              <a:rPr lang="en-GB" dirty="0" smtClean="0"/>
              <a:t>Covid-19 </a:t>
            </a:r>
            <a:r>
              <a:rPr lang="en-GB" dirty="0"/>
              <a:t>policy and procedures? </a:t>
            </a:r>
            <a:endParaRPr lang="en-GB" dirty="0" smtClean="0"/>
          </a:p>
          <a:p>
            <a:pPr lvl="1"/>
            <a:r>
              <a:rPr lang="en-GB" dirty="0" smtClean="0"/>
              <a:t>Child Protection Policy Addendums</a:t>
            </a:r>
          </a:p>
          <a:p>
            <a:pPr lvl="1"/>
            <a:r>
              <a:rPr lang="en-GB" dirty="0" smtClean="0"/>
              <a:t>Safer Working Practice Addendum</a:t>
            </a:r>
          </a:p>
          <a:p>
            <a:pPr marL="457200" lvl="1" indent="0">
              <a:buNone/>
            </a:pPr>
            <a:r>
              <a:rPr lang="en-GB" sz="2000" dirty="0">
                <a:hlinkClick r:id="rId3"/>
              </a:rPr>
              <a:t>https://</a:t>
            </a:r>
            <a:r>
              <a:rPr lang="en-GB" sz="2000" dirty="0" smtClean="0">
                <a:hlinkClick r:id="rId3"/>
              </a:rPr>
              <a:t>cyps.northyorks.gov.uk/covid-19</a:t>
            </a:r>
            <a:endParaRPr lang="en-GB" sz="2000" dirty="0" smtClean="0"/>
          </a:p>
          <a:p>
            <a:pPr marL="457200" lvl="1" indent="0">
              <a:buNone/>
            </a:pPr>
            <a:endParaRPr lang="en-GB" dirty="0"/>
          </a:p>
        </p:txBody>
      </p:sp>
      <p:pic>
        <p:nvPicPr>
          <p:cNvPr id="5" name="Picture 4"/>
          <p:cNvPicPr>
            <a:picLocks noChangeAspect="1"/>
          </p:cNvPicPr>
          <p:nvPr/>
        </p:nvPicPr>
        <p:blipFill>
          <a:blip r:embed="rId4"/>
          <a:stretch>
            <a:fillRect/>
          </a:stretch>
        </p:blipFill>
        <p:spPr>
          <a:xfrm>
            <a:off x="7360744" y="503293"/>
            <a:ext cx="2210474" cy="3004634"/>
          </a:xfrm>
          <a:prstGeom prst="rect">
            <a:avLst/>
          </a:prstGeom>
        </p:spPr>
      </p:pic>
      <p:pic>
        <p:nvPicPr>
          <p:cNvPr id="6" name="Picture 5"/>
          <p:cNvPicPr>
            <a:picLocks noChangeAspect="1"/>
          </p:cNvPicPr>
          <p:nvPr/>
        </p:nvPicPr>
        <p:blipFill>
          <a:blip r:embed="rId5"/>
          <a:stretch>
            <a:fillRect/>
          </a:stretch>
        </p:blipFill>
        <p:spPr>
          <a:xfrm>
            <a:off x="7426694" y="3730975"/>
            <a:ext cx="2144524" cy="2995890"/>
          </a:xfrm>
          <a:prstGeom prst="rect">
            <a:avLst/>
          </a:prstGeom>
        </p:spPr>
      </p:pic>
    </p:spTree>
    <p:extLst>
      <p:ext uri="{BB962C8B-B14F-4D97-AF65-F5344CB8AC3E}">
        <p14:creationId xmlns:p14="http://schemas.microsoft.com/office/powerpoint/2010/main" val="3206767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214" y="243839"/>
            <a:ext cx="8596668" cy="1511317"/>
          </a:xfrm>
        </p:spPr>
        <p:txBody>
          <a:bodyPr>
            <a:normAutofit fontScale="90000"/>
          </a:bodyPr>
          <a:lstStyle/>
          <a:p>
            <a:r>
              <a:rPr lang="en-GB" sz="2200" dirty="0"/>
              <a:t>DfE Safeguarding guidance update</a:t>
            </a:r>
            <a:br>
              <a:rPr lang="en-GB" sz="2200" dirty="0"/>
            </a:br>
            <a:r>
              <a:rPr lang="en-GB" sz="2200" dirty="0"/>
              <a:t>20</a:t>
            </a:r>
            <a:r>
              <a:rPr lang="en-GB" sz="2200" baseline="30000" dirty="0"/>
              <a:t>th</a:t>
            </a:r>
            <a:r>
              <a:rPr lang="en-GB" sz="2200" dirty="0"/>
              <a:t> May 2020 </a:t>
            </a:r>
            <a:r>
              <a:rPr lang="en-GB" sz="2200" dirty="0" smtClean="0"/>
              <a:t>Child Protection Policy Addendums- to be shared with staff and volunteers  and made publically available </a:t>
            </a:r>
            <a:br>
              <a:rPr lang="en-GB" sz="2200" dirty="0" smtClean="0"/>
            </a:br>
            <a:r>
              <a:rPr lang="en-GB" sz="1600" i="1" dirty="0">
                <a:solidFill>
                  <a:schemeClr val="accent4"/>
                </a:solidFill>
              </a:rPr>
              <a:t>May 2020 The planned return of more children is an appropriate time to consider a further </a:t>
            </a:r>
            <a:r>
              <a:rPr lang="en-GB" sz="1600" i="1" dirty="0" smtClean="0">
                <a:solidFill>
                  <a:schemeClr val="accent4"/>
                </a:solidFill>
              </a:rPr>
              <a:t>review - with annex or addendum to policy which may include:</a:t>
            </a:r>
            <a:endParaRPr lang="en-GB" sz="1600" i="1" dirty="0">
              <a:solidFill>
                <a:schemeClr val="accent4"/>
              </a:solidFill>
            </a:endParaRPr>
          </a:p>
        </p:txBody>
      </p:sp>
      <p:sp>
        <p:nvSpPr>
          <p:cNvPr id="3" name="Content Placeholder 2"/>
          <p:cNvSpPr>
            <a:spLocks noGrp="1"/>
          </p:cNvSpPr>
          <p:nvPr>
            <p:ph idx="1"/>
          </p:nvPr>
        </p:nvSpPr>
        <p:spPr>
          <a:xfrm>
            <a:off x="778934" y="1940560"/>
            <a:ext cx="7765626" cy="4673600"/>
          </a:xfrm>
        </p:spPr>
        <p:txBody>
          <a:bodyPr>
            <a:normAutofit fontScale="55000" lnSpcReduction="20000"/>
          </a:bodyPr>
          <a:lstStyle/>
          <a:p>
            <a:r>
              <a:rPr lang="en-GB" dirty="0"/>
              <a:t>N</a:t>
            </a:r>
            <a:r>
              <a:rPr lang="en-GB" dirty="0" smtClean="0"/>
              <a:t>ew safeguarding concerns on return and referrals </a:t>
            </a:r>
          </a:p>
          <a:p>
            <a:r>
              <a:rPr lang="en-GB" dirty="0" smtClean="0"/>
              <a:t>DSLs and deputies more time to support staff/children</a:t>
            </a:r>
          </a:p>
          <a:p>
            <a:r>
              <a:rPr lang="en-GB" dirty="0" smtClean="0"/>
              <a:t>Communications with parents/carers on any welfare/health and wellbeing  changes prior to return</a:t>
            </a:r>
          </a:p>
          <a:p>
            <a:r>
              <a:rPr lang="en-GB" dirty="0" smtClean="0"/>
              <a:t>Keeping children not physically attending school safe</a:t>
            </a:r>
          </a:p>
          <a:p>
            <a:r>
              <a:rPr lang="en-GB" dirty="0" smtClean="0"/>
              <a:t>Approach to protecting vulnerable children</a:t>
            </a:r>
          </a:p>
          <a:p>
            <a:r>
              <a:rPr lang="en-GB" dirty="0" smtClean="0"/>
              <a:t>Updated advice </a:t>
            </a:r>
          </a:p>
          <a:p>
            <a:pPr lvl="1"/>
            <a:r>
              <a:rPr lang="en-GB" dirty="0" smtClean="0"/>
              <a:t>safeguarding partnership local arrangements </a:t>
            </a:r>
            <a:endParaRPr lang="en-GB" dirty="0"/>
          </a:p>
          <a:p>
            <a:pPr lvl="1"/>
            <a:r>
              <a:rPr lang="en-GB" dirty="0" smtClean="0"/>
              <a:t>local </a:t>
            </a:r>
            <a:r>
              <a:rPr lang="en-GB" dirty="0"/>
              <a:t>authorities regarding children with education, health and care (EHC) </a:t>
            </a:r>
            <a:r>
              <a:rPr lang="en-GB" dirty="0" smtClean="0"/>
              <a:t>plans</a:t>
            </a:r>
          </a:p>
          <a:p>
            <a:pPr lvl="1"/>
            <a:r>
              <a:rPr lang="en-GB" dirty="0" smtClean="0"/>
              <a:t>the </a:t>
            </a:r>
            <a:r>
              <a:rPr lang="en-GB" dirty="0"/>
              <a:t>local authority designated </a:t>
            </a:r>
            <a:r>
              <a:rPr lang="en-GB" dirty="0" smtClean="0"/>
              <a:t>officer</a:t>
            </a:r>
          </a:p>
          <a:p>
            <a:pPr lvl="1"/>
            <a:r>
              <a:rPr lang="en-GB" dirty="0" smtClean="0"/>
              <a:t>children’s </a:t>
            </a:r>
            <a:r>
              <a:rPr lang="en-GB" dirty="0"/>
              <a:t>social care, reporting mechanisms, referral thresholds and children in </a:t>
            </a:r>
            <a:r>
              <a:rPr lang="en-GB" dirty="0" smtClean="0"/>
              <a:t>need</a:t>
            </a:r>
          </a:p>
          <a:p>
            <a:r>
              <a:rPr lang="en-GB" dirty="0" smtClean="0"/>
              <a:t>Ongoing work  with children’s </a:t>
            </a:r>
            <a:r>
              <a:rPr lang="en-GB" dirty="0"/>
              <a:t>social workers, the local authority virtual school head for looked-after and previously looked-after children and any other relevant safeguarding and welfare partners</a:t>
            </a:r>
            <a:endParaRPr lang="en-GB" dirty="0" smtClean="0"/>
          </a:p>
          <a:p>
            <a:endParaRPr lang="en-GB" dirty="0"/>
          </a:p>
          <a:p>
            <a:endParaRPr lang="en-GB" dirty="0" smtClean="0"/>
          </a:p>
        </p:txBody>
      </p:sp>
      <p:sp>
        <p:nvSpPr>
          <p:cNvPr id="5" name="TextBox 4"/>
          <p:cNvSpPr txBox="1"/>
          <p:nvPr/>
        </p:nvSpPr>
        <p:spPr>
          <a:xfrm>
            <a:off x="6762878" y="2998223"/>
            <a:ext cx="471921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smtClean="0">
                <a:ln w="22225">
                  <a:solidFill>
                    <a:schemeClr val="accent2"/>
                  </a:solidFill>
                  <a:prstDash val="solid"/>
                </a:ln>
                <a:solidFill>
                  <a:srgbClr val="7030A0"/>
                </a:solidFill>
              </a:rPr>
              <a:t>Child Protection Policies </a:t>
            </a:r>
            <a:endParaRPr lang="en-GB" sz="2400" b="1" dirty="0">
              <a:ln w="22225">
                <a:solidFill>
                  <a:schemeClr val="accent2"/>
                </a:solidFill>
                <a:prstDash val="solid"/>
              </a:ln>
              <a:solidFill>
                <a:srgbClr val="7030A0"/>
              </a:solidFill>
            </a:endParaRPr>
          </a:p>
        </p:txBody>
      </p:sp>
    </p:spTree>
    <p:extLst>
      <p:ext uri="{BB962C8B-B14F-4D97-AF65-F5344CB8AC3E}">
        <p14:creationId xmlns:p14="http://schemas.microsoft.com/office/powerpoint/2010/main" val="1408166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Key Focus Areas</a:t>
            </a:r>
            <a:br>
              <a:rPr lang="en-GB" dirty="0" smtClean="0"/>
            </a:br>
            <a:r>
              <a:rPr lang="en-GB" dirty="0" smtClean="0"/>
              <a:t>Previous Child Protection Policy Addendum</a:t>
            </a:r>
            <a:br>
              <a:rPr lang="en-GB" dirty="0" smtClean="0"/>
            </a:br>
            <a:r>
              <a:rPr lang="en-GB" sz="2200" i="1" dirty="0" smtClean="0">
                <a:solidFill>
                  <a:schemeClr val="accent4"/>
                </a:solidFill>
              </a:rPr>
              <a:t>March  2020</a:t>
            </a:r>
            <a:endParaRPr lang="en-GB" sz="2200" i="1" dirty="0">
              <a:solidFill>
                <a:schemeClr val="accent4"/>
              </a:solidFill>
            </a:endParaRPr>
          </a:p>
        </p:txBody>
      </p:sp>
      <p:sp>
        <p:nvSpPr>
          <p:cNvPr id="3" name="Content Placeholder 2"/>
          <p:cNvSpPr>
            <a:spLocks noGrp="1"/>
          </p:cNvSpPr>
          <p:nvPr>
            <p:ph idx="1"/>
          </p:nvPr>
        </p:nvSpPr>
        <p:spPr>
          <a:xfrm>
            <a:off x="677334" y="2254458"/>
            <a:ext cx="7403179" cy="3880773"/>
          </a:xfrm>
        </p:spPr>
        <p:txBody>
          <a:bodyPr>
            <a:normAutofit fontScale="70000" lnSpcReduction="20000"/>
          </a:bodyPr>
          <a:lstStyle/>
          <a:p>
            <a:r>
              <a:rPr lang="en-GB" dirty="0" smtClean="0"/>
              <a:t>Vulnerable pupils and attendance monitoring</a:t>
            </a:r>
          </a:p>
          <a:p>
            <a:r>
              <a:rPr lang="en-GB" dirty="0" smtClean="0"/>
              <a:t>Access to Designated Safeguarding Lead</a:t>
            </a:r>
          </a:p>
          <a:p>
            <a:r>
              <a:rPr lang="en-GB" dirty="0" smtClean="0"/>
              <a:t>Reporting concerns when on/off site  </a:t>
            </a:r>
          </a:p>
          <a:p>
            <a:r>
              <a:rPr lang="en-GB" dirty="0" smtClean="0"/>
              <a:t>Safer recruitment – minimising face to face contact </a:t>
            </a:r>
          </a:p>
          <a:p>
            <a:r>
              <a:rPr lang="en-GB" dirty="0"/>
              <a:t>Children and online safety away from school and </a:t>
            </a:r>
            <a:r>
              <a:rPr lang="en-GB" dirty="0" smtClean="0"/>
              <a:t>college</a:t>
            </a:r>
          </a:p>
          <a:p>
            <a:r>
              <a:rPr lang="en-GB" dirty="0" smtClean="0"/>
              <a:t>Support for children not in school/in school</a:t>
            </a:r>
          </a:p>
          <a:p>
            <a:r>
              <a:rPr lang="en-GB" dirty="0" smtClean="0"/>
              <a:t>Peer on peer abuse</a:t>
            </a:r>
          </a:p>
          <a:p>
            <a:r>
              <a:rPr lang="en-GB" dirty="0" smtClean="0"/>
              <a:t>NB sample </a:t>
            </a:r>
            <a:r>
              <a:rPr lang="en-GB" dirty="0"/>
              <a:t>Child Protection Policy Addendum uploaded  to </a:t>
            </a:r>
            <a:r>
              <a:rPr lang="en-GB" dirty="0">
                <a:hlinkClick r:id="rId3"/>
              </a:rPr>
              <a:t>https://cyps.northyorks.gov.uk/covid-19</a:t>
            </a:r>
            <a:endParaRPr lang="en-GB"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4211" y="1798320"/>
            <a:ext cx="3456464" cy="327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253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Focus Areas</a:t>
            </a:r>
            <a:br>
              <a:rPr lang="en-GB" dirty="0" smtClean="0"/>
            </a:br>
            <a:r>
              <a:rPr lang="en-GB" dirty="0" smtClean="0"/>
              <a:t>Safer Working Practice Addendum</a:t>
            </a:r>
            <a:endParaRPr lang="en-GB" dirty="0"/>
          </a:p>
        </p:txBody>
      </p:sp>
      <p:sp>
        <p:nvSpPr>
          <p:cNvPr id="3" name="Content Placeholder 2"/>
          <p:cNvSpPr>
            <a:spLocks noGrp="1"/>
          </p:cNvSpPr>
          <p:nvPr>
            <p:ph idx="1"/>
          </p:nvPr>
        </p:nvSpPr>
        <p:spPr>
          <a:xfrm>
            <a:off x="677334" y="1699591"/>
            <a:ext cx="7403179" cy="5416826"/>
          </a:xfrm>
        </p:spPr>
        <p:txBody>
          <a:bodyPr>
            <a:normAutofit fontScale="55000" lnSpcReduction="20000"/>
          </a:bodyPr>
          <a:lstStyle/>
          <a:p>
            <a:r>
              <a:rPr lang="en-GB" sz="3400" b="1" dirty="0"/>
              <a:t>Use </a:t>
            </a:r>
            <a:r>
              <a:rPr lang="en-GB" sz="3400" b="1" dirty="0" smtClean="0"/>
              <a:t>of </a:t>
            </a:r>
            <a:r>
              <a:rPr lang="en-GB" sz="3400" b="1" dirty="0"/>
              <a:t>technology for online/virtual </a:t>
            </a:r>
            <a:r>
              <a:rPr lang="en-GB" sz="3400" b="1" dirty="0" smtClean="0"/>
              <a:t>learning </a:t>
            </a:r>
          </a:p>
          <a:p>
            <a:pPr lvl="1"/>
            <a:r>
              <a:rPr lang="en-GB" sz="3000" b="1" dirty="0"/>
              <a:t>R</a:t>
            </a:r>
            <a:r>
              <a:rPr lang="en-GB" sz="3000" b="1" dirty="0" smtClean="0"/>
              <a:t>eviewing online and acceptable use policies</a:t>
            </a:r>
          </a:p>
          <a:p>
            <a:pPr lvl="1"/>
            <a:r>
              <a:rPr lang="en-GB" sz="3000" b="1" dirty="0" smtClean="0"/>
              <a:t>Standards of conduct</a:t>
            </a:r>
          </a:p>
          <a:p>
            <a:pPr lvl="1"/>
            <a:r>
              <a:rPr lang="en-GB" sz="3000" b="1" dirty="0" smtClean="0"/>
              <a:t>Operating times</a:t>
            </a:r>
          </a:p>
          <a:p>
            <a:pPr lvl="1"/>
            <a:r>
              <a:rPr lang="en-GB" sz="3000" b="1" dirty="0" smtClean="0"/>
              <a:t>Alternatives- e.g. using </a:t>
            </a:r>
            <a:r>
              <a:rPr lang="en-GB" sz="3000" b="1" dirty="0"/>
              <a:t>audio only, </a:t>
            </a:r>
            <a:r>
              <a:rPr lang="en-GB" sz="3000" b="1" dirty="0" smtClean="0"/>
              <a:t>pre-recorded </a:t>
            </a:r>
            <a:r>
              <a:rPr lang="en-GB" sz="3000" b="1" dirty="0"/>
              <a:t>lessons, existing online resources </a:t>
            </a:r>
            <a:r>
              <a:rPr lang="en-GB" sz="3000" b="1" dirty="0" smtClean="0"/>
              <a:t> </a:t>
            </a:r>
            <a:endParaRPr lang="en-GB" sz="3000" b="1" dirty="0"/>
          </a:p>
          <a:p>
            <a:pPr lvl="1"/>
            <a:r>
              <a:rPr lang="en-GB" sz="3000" b="1" dirty="0" smtClean="0"/>
              <a:t>Avoiding  one to one situations </a:t>
            </a:r>
          </a:p>
          <a:p>
            <a:pPr lvl="1"/>
            <a:r>
              <a:rPr lang="en-GB" sz="3000" b="1" dirty="0" smtClean="0"/>
              <a:t>Clarity on recording lessons/online meetings</a:t>
            </a:r>
          </a:p>
          <a:p>
            <a:pPr lvl="1"/>
            <a:r>
              <a:rPr lang="en-GB" sz="3000" b="1" dirty="0" smtClean="0"/>
              <a:t>Use of pupil images in staff possession</a:t>
            </a:r>
            <a:endParaRPr lang="en-GB" sz="3000" b="1" dirty="0"/>
          </a:p>
          <a:p>
            <a:r>
              <a:rPr lang="en-GB" dirty="0" smtClean="0"/>
              <a:t>Appropriate professional boundaries  - remote contact</a:t>
            </a:r>
          </a:p>
          <a:p>
            <a:r>
              <a:rPr lang="en-GB" dirty="0" smtClean="0"/>
              <a:t>Clothing as worn on normal school day when online</a:t>
            </a:r>
          </a:p>
          <a:p>
            <a:r>
              <a:rPr lang="en-GB" dirty="0" smtClean="0"/>
              <a:t>Updating care plans/intimate care for temporary staff</a:t>
            </a:r>
          </a:p>
          <a:p>
            <a:r>
              <a:rPr lang="en-GB" dirty="0" smtClean="0"/>
              <a:t>Working one to one only when necessary and with knowledge of senior leaders/parent/carers </a:t>
            </a:r>
          </a:p>
          <a:p>
            <a:r>
              <a:rPr lang="en-GB" dirty="0" smtClean="0"/>
              <a:t>Guidance on essential home visits </a:t>
            </a:r>
          </a:p>
          <a:p>
            <a:r>
              <a:rPr lang="en-GB" dirty="0" smtClean="0"/>
              <a:t>First aid and medication</a:t>
            </a:r>
          </a:p>
          <a:p>
            <a:endParaRPr lang="en-GB" dirty="0" smtClean="0"/>
          </a:p>
        </p:txBody>
      </p:sp>
      <p:pic>
        <p:nvPicPr>
          <p:cNvPr id="6" name="Picture 5"/>
          <p:cNvPicPr>
            <a:picLocks noChangeAspect="1"/>
          </p:cNvPicPr>
          <p:nvPr/>
        </p:nvPicPr>
        <p:blipFill>
          <a:blip r:embed="rId3"/>
          <a:stretch>
            <a:fillRect/>
          </a:stretch>
        </p:blipFill>
        <p:spPr>
          <a:xfrm>
            <a:off x="7411692" y="2273417"/>
            <a:ext cx="2718777" cy="2835296"/>
          </a:xfrm>
          <a:prstGeom prst="rect">
            <a:avLst/>
          </a:prstGeom>
        </p:spPr>
      </p:pic>
    </p:spTree>
    <p:extLst>
      <p:ext uri="{BB962C8B-B14F-4D97-AF65-F5344CB8AC3E}">
        <p14:creationId xmlns:p14="http://schemas.microsoft.com/office/powerpoint/2010/main" val="2124433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Behaviour Policy</a:t>
            </a:r>
            <a:endParaRPr lang="en-GB" dirty="0"/>
          </a:p>
        </p:txBody>
      </p:sp>
      <p:sp>
        <p:nvSpPr>
          <p:cNvPr id="3" name="Content Placeholder 2"/>
          <p:cNvSpPr>
            <a:spLocks noGrp="1"/>
          </p:cNvSpPr>
          <p:nvPr>
            <p:ph idx="1"/>
          </p:nvPr>
        </p:nvSpPr>
        <p:spPr>
          <a:xfrm>
            <a:off x="677334" y="2242236"/>
            <a:ext cx="6429144" cy="3880773"/>
          </a:xfrm>
        </p:spPr>
        <p:txBody>
          <a:bodyPr>
            <a:normAutofit fontScale="92500" lnSpcReduction="10000"/>
          </a:bodyPr>
          <a:lstStyle/>
          <a:p>
            <a:r>
              <a:rPr lang="en-GB" dirty="0" smtClean="0"/>
              <a:t>Your behaviour </a:t>
            </a:r>
            <a:r>
              <a:rPr lang="en-GB" dirty="0"/>
              <a:t>policy </a:t>
            </a:r>
            <a:r>
              <a:rPr lang="en-GB" dirty="0" smtClean="0"/>
              <a:t>should be updated to </a:t>
            </a:r>
            <a:r>
              <a:rPr lang="en-GB" dirty="0"/>
              <a:t>reflect the new rules and </a:t>
            </a:r>
            <a:r>
              <a:rPr lang="en-GB" dirty="0" smtClean="0"/>
              <a:t>routines necessary to reduce risk in your setting</a:t>
            </a:r>
          </a:p>
          <a:p>
            <a:r>
              <a:rPr lang="en-GB" dirty="0" smtClean="0"/>
              <a:t>Agree how to communicate this to school staff</a:t>
            </a:r>
            <a:r>
              <a:rPr lang="en-GB" dirty="0"/>
              <a:t>, pupils and </a:t>
            </a:r>
            <a:r>
              <a:rPr lang="en-GB" dirty="0" smtClean="0"/>
              <a:t>parents</a:t>
            </a:r>
          </a:p>
          <a:p>
            <a:pPr marL="0" indent="0">
              <a:buNone/>
            </a:pPr>
            <a:r>
              <a:rPr lang="en-GB" sz="2400" dirty="0" smtClean="0">
                <a:hlinkClick r:id="rId3"/>
              </a:rPr>
              <a:t>DfE Guidance: Opening schools for more children and young people: initial planning framework for schools in England</a:t>
            </a:r>
            <a:endParaRPr lang="en-GB" sz="2400" dirty="0" smtClean="0"/>
          </a:p>
          <a:p>
            <a:pPr marL="0" indent="0">
              <a:buNone/>
            </a:pPr>
            <a:endParaRPr lang="en-GB" dirty="0" smtClean="0"/>
          </a:p>
          <a:p>
            <a:endParaRPr lang="en-GB" dirty="0"/>
          </a:p>
        </p:txBody>
      </p:sp>
      <p:pic>
        <p:nvPicPr>
          <p:cNvPr id="5" name="Picture 4"/>
          <p:cNvPicPr>
            <a:picLocks noChangeAspect="1"/>
          </p:cNvPicPr>
          <p:nvPr/>
        </p:nvPicPr>
        <p:blipFill>
          <a:blip r:embed="rId4"/>
          <a:stretch>
            <a:fillRect/>
          </a:stretch>
        </p:blipFill>
        <p:spPr>
          <a:xfrm>
            <a:off x="6722567" y="135214"/>
            <a:ext cx="3971972" cy="2383183"/>
          </a:xfrm>
          <a:prstGeom prst="rect">
            <a:avLst/>
          </a:prstGeom>
        </p:spPr>
      </p:pic>
    </p:spTree>
    <p:extLst>
      <p:ext uri="{BB962C8B-B14F-4D97-AF65-F5344CB8AC3E}">
        <p14:creationId xmlns:p14="http://schemas.microsoft.com/office/powerpoint/2010/main" val="2942559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362" y="531336"/>
            <a:ext cx="8596668" cy="616980"/>
          </a:xfrm>
        </p:spPr>
        <p:txBody>
          <a:bodyPr>
            <a:normAutofit fontScale="90000"/>
          </a:bodyPr>
          <a:lstStyle/>
          <a:p>
            <a:r>
              <a:rPr lang="en-GB" dirty="0" smtClean="0"/>
              <a:t>Behaviour Policy – areas to consider (primary)</a:t>
            </a:r>
            <a:br>
              <a:rPr lang="en-GB" dirty="0" smtClean="0"/>
            </a:br>
            <a:endParaRPr lang="en-GB" dirty="0"/>
          </a:p>
        </p:txBody>
      </p:sp>
      <p:sp>
        <p:nvSpPr>
          <p:cNvPr id="3" name="Content Placeholder 2"/>
          <p:cNvSpPr>
            <a:spLocks noGrp="1"/>
          </p:cNvSpPr>
          <p:nvPr>
            <p:ph idx="1"/>
          </p:nvPr>
        </p:nvSpPr>
        <p:spPr>
          <a:xfrm>
            <a:off x="140620" y="1283737"/>
            <a:ext cx="3825092" cy="4532243"/>
          </a:xfrm>
        </p:spPr>
        <p:txBody>
          <a:bodyPr>
            <a:normAutofit fontScale="40000" lnSpcReduction="20000"/>
          </a:bodyPr>
          <a:lstStyle/>
          <a:p>
            <a:r>
              <a:rPr lang="en-GB" sz="4000" dirty="0" smtClean="0"/>
              <a:t>following any </a:t>
            </a:r>
            <a:r>
              <a:rPr lang="en-GB" sz="4000" dirty="0"/>
              <a:t>altered routines for arrival or departure</a:t>
            </a:r>
          </a:p>
          <a:p>
            <a:r>
              <a:rPr lang="en-GB" sz="4000" dirty="0"/>
              <a:t>following school instructions on hygiene, such as handwashing and sanitising</a:t>
            </a:r>
          </a:p>
          <a:p>
            <a:r>
              <a:rPr lang="en-GB" sz="4000" dirty="0"/>
              <a:t>following instructions on who pupils can socialise with at school</a:t>
            </a:r>
          </a:p>
          <a:p>
            <a:r>
              <a:rPr lang="en-GB" sz="4000" dirty="0"/>
              <a:t>moving around the school as per specific instructions (for example, one-way systems, out of bounds areas, queuing)</a:t>
            </a:r>
          </a:p>
          <a:p>
            <a:r>
              <a:rPr lang="en-GB" sz="4000" dirty="0"/>
              <a:t>expectations about sneezing, coughing, tissues and disposal (‘catch it, bin it, kill it’) and avoiding touching your mouth, nose and eyes with hands</a:t>
            </a:r>
          </a:p>
          <a:p>
            <a:r>
              <a:rPr lang="en-GB" sz="4000" dirty="0"/>
              <a:t>tell an adult if you are experiencing symptoms of coronavirus</a:t>
            </a:r>
          </a:p>
          <a:p>
            <a:endParaRPr lang="en-GB" dirty="0"/>
          </a:p>
        </p:txBody>
      </p:sp>
      <p:sp>
        <p:nvSpPr>
          <p:cNvPr id="4" name="TextBox 3"/>
          <p:cNvSpPr txBox="1"/>
          <p:nvPr/>
        </p:nvSpPr>
        <p:spPr>
          <a:xfrm>
            <a:off x="3986213" y="1270000"/>
            <a:ext cx="4055165" cy="4278094"/>
          </a:xfrm>
          <a:prstGeom prst="rect">
            <a:avLst/>
          </a:prstGeom>
          <a:noFill/>
        </p:spPr>
        <p:txBody>
          <a:bodyPr wrap="square" rtlCol="0">
            <a:spAutoFit/>
          </a:bodyPr>
          <a:lstStyle/>
          <a:p>
            <a:pPr marL="285750" indent="-285750">
              <a:buFont typeface="Arial" panose="020B0604020202020204" pitchFamily="34" charset="0"/>
              <a:buChar char="•"/>
            </a:pPr>
            <a:r>
              <a:rPr lang="en-GB" sz="1600" dirty="0"/>
              <a:t>rules about sharing any equipment or other items including drinking bottles</a:t>
            </a:r>
          </a:p>
          <a:p>
            <a:pPr marL="285750" indent="-285750">
              <a:buFont typeface="Arial" panose="020B0604020202020204" pitchFamily="34" charset="0"/>
              <a:buChar char="•"/>
            </a:pPr>
            <a:r>
              <a:rPr lang="en-GB" sz="1600" dirty="0"/>
              <a:t>amended expectations about breaks or play times, including where children may or may not play</a:t>
            </a:r>
          </a:p>
          <a:p>
            <a:pPr marL="285750" indent="-285750">
              <a:buFont typeface="Arial" panose="020B0604020202020204" pitchFamily="34" charset="0"/>
              <a:buChar char="•"/>
            </a:pPr>
            <a:r>
              <a:rPr lang="en-GB" sz="1600" dirty="0"/>
              <a:t>use of toilets</a:t>
            </a:r>
          </a:p>
          <a:p>
            <a:pPr marL="285750" indent="-285750">
              <a:buFont typeface="Arial" panose="020B0604020202020204" pitchFamily="34" charset="0"/>
              <a:buChar char="•"/>
            </a:pPr>
            <a:r>
              <a:rPr lang="en-GB" sz="1600" dirty="0"/>
              <a:t>clear rules about coughing or spitting at or towards any other person</a:t>
            </a:r>
          </a:p>
          <a:p>
            <a:pPr marL="285750" indent="-285750">
              <a:buFont typeface="Arial" panose="020B0604020202020204" pitchFamily="34" charset="0"/>
              <a:buChar char="•"/>
            </a:pPr>
            <a:r>
              <a:rPr lang="en-GB" sz="1600" dirty="0"/>
              <a:t>clear rules for pupils at home about conduct in relation to remote education</a:t>
            </a:r>
          </a:p>
          <a:p>
            <a:pPr marL="285750" indent="-285750">
              <a:buFont typeface="Arial" panose="020B0604020202020204" pitchFamily="34" charset="0"/>
              <a:buChar char="•"/>
            </a:pPr>
            <a:r>
              <a:rPr lang="en-GB" sz="1600" dirty="0"/>
              <a:t>rewards and sanction system where </a:t>
            </a:r>
            <a:r>
              <a:rPr lang="en-GB" sz="1600" dirty="0" smtClean="0"/>
              <a:t>appropriate</a:t>
            </a:r>
          </a:p>
          <a:p>
            <a:pPr marL="285750" indent="-285750">
              <a:buFont typeface="Arial" panose="020B0604020202020204" pitchFamily="34" charset="0"/>
              <a:buChar char="•"/>
            </a:pPr>
            <a:endParaRPr lang="en-GB" sz="1600" dirty="0"/>
          </a:p>
          <a:p>
            <a:r>
              <a:rPr lang="en-GB" sz="1600" dirty="0"/>
              <a:t>Identify any reasonable adjustments that need to be made for students with more challenging behaviour.</a:t>
            </a:r>
          </a:p>
        </p:txBody>
      </p:sp>
      <p:pic>
        <p:nvPicPr>
          <p:cNvPr id="5" name="Picture 4"/>
          <p:cNvPicPr>
            <a:picLocks noChangeAspect="1"/>
          </p:cNvPicPr>
          <p:nvPr/>
        </p:nvPicPr>
        <p:blipFill>
          <a:blip r:embed="rId3"/>
          <a:stretch>
            <a:fillRect/>
          </a:stretch>
        </p:blipFill>
        <p:spPr>
          <a:xfrm>
            <a:off x="8041378" y="1488093"/>
            <a:ext cx="3607283" cy="2293914"/>
          </a:xfrm>
          <a:prstGeom prst="rect">
            <a:avLst/>
          </a:prstGeom>
        </p:spPr>
      </p:pic>
      <p:sp>
        <p:nvSpPr>
          <p:cNvPr id="8" name="Rectangle 7"/>
          <p:cNvSpPr/>
          <p:nvPr/>
        </p:nvSpPr>
        <p:spPr>
          <a:xfrm>
            <a:off x="775252" y="5548094"/>
            <a:ext cx="7991061" cy="738664"/>
          </a:xfrm>
          <a:prstGeom prst="rect">
            <a:avLst/>
          </a:prstGeom>
        </p:spPr>
        <p:txBody>
          <a:bodyPr wrap="square">
            <a:spAutoFit/>
          </a:bodyPr>
          <a:lstStyle/>
          <a:p>
            <a:r>
              <a:rPr lang="en-GB" sz="1400" u="sng" dirty="0" smtClean="0">
                <a:hlinkClick r:id="rId4"/>
              </a:rPr>
              <a:t>Ref: </a:t>
            </a:r>
          </a:p>
          <a:p>
            <a:r>
              <a:rPr lang="en-GB" sz="1400" dirty="0" smtClean="0">
                <a:hlinkClick r:id="rId4"/>
              </a:rPr>
              <a:t>DfE </a:t>
            </a:r>
            <a:r>
              <a:rPr lang="en-GB" sz="1400" dirty="0">
                <a:hlinkClick r:id="rId4"/>
              </a:rPr>
              <a:t>Preparing for the wider opening of schools from 1st June: A planning guide for primary school leaders to help prepare them to open schools for more pupils during the coronavirus </a:t>
            </a:r>
            <a:r>
              <a:rPr lang="en-GB" sz="1400" dirty="0" smtClean="0">
                <a:hlinkClick r:id="rId4"/>
              </a:rPr>
              <a:t>outbreak</a:t>
            </a:r>
            <a:r>
              <a:rPr lang="en-GB" sz="1400" dirty="0" smtClean="0"/>
              <a:t> </a:t>
            </a:r>
            <a:endParaRPr lang="en-GB" sz="1400" dirty="0"/>
          </a:p>
        </p:txBody>
      </p:sp>
    </p:spTree>
    <p:extLst>
      <p:ext uri="{BB962C8B-B14F-4D97-AF65-F5344CB8AC3E}">
        <p14:creationId xmlns:p14="http://schemas.microsoft.com/office/powerpoint/2010/main" val="4105861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7" y="609600"/>
            <a:ext cx="9223513" cy="1320800"/>
          </a:xfrm>
        </p:spPr>
        <p:txBody>
          <a:bodyPr>
            <a:normAutofit/>
          </a:bodyPr>
          <a:lstStyle/>
          <a:p>
            <a:r>
              <a:rPr lang="en-GB" dirty="0" smtClean="0"/>
              <a:t>Supporting guidance </a:t>
            </a:r>
            <a:endParaRPr lang="en-GB" dirty="0"/>
          </a:p>
        </p:txBody>
      </p:sp>
      <p:sp>
        <p:nvSpPr>
          <p:cNvPr id="6" name="Content Placeholder 5"/>
          <p:cNvSpPr>
            <a:spLocks noGrp="1"/>
          </p:cNvSpPr>
          <p:nvPr>
            <p:ph idx="1"/>
          </p:nvPr>
        </p:nvSpPr>
        <p:spPr>
          <a:xfrm>
            <a:off x="677334" y="1802780"/>
            <a:ext cx="4539042" cy="3880773"/>
          </a:xfrm>
        </p:spPr>
        <p:txBody>
          <a:bodyPr>
            <a:normAutofit/>
          </a:bodyPr>
          <a:lstStyle/>
          <a:p>
            <a:pPr marL="0" indent="0">
              <a:buNone/>
            </a:pPr>
            <a:r>
              <a:rPr lang="en-GB" sz="2400" dirty="0" smtClean="0"/>
              <a:t>There will be further guidance from the NYCC Inclusion team through the Inclusion bulletins which will be forwarded to schools in the e-red bag and uploaded  onto  </a:t>
            </a:r>
            <a:r>
              <a:rPr lang="en-GB" sz="2400" dirty="0">
                <a:hlinkClick r:id="rId3"/>
              </a:rPr>
              <a:t>https://</a:t>
            </a:r>
            <a:r>
              <a:rPr lang="en-GB" sz="2400" dirty="0" smtClean="0">
                <a:hlinkClick r:id="rId3"/>
              </a:rPr>
              <a:t>cyps.northyorks.gov.uk/covid-19</a:t>
            </a:r>
            <a:endParaRPr lang="en-GB" sz="2400" dirty="0" smtClean="0"/>
          </a:p>
          <a:p>
            <a:pPr marL="0" indent="0">
              <a:buNone/>
            </a:pPr>
            <a:endParaRPr lang="en-GB" sz="2400" dirty="0" smtClean="0"/>
          </a:p>
          <a:p>
            <a:pPr marL="0" indent="0">
              <a:buNone/>
            </a:pPr>
            <a:endParaRPr lang="en-GB" sz="2400" dirty="0"/>
          </a:p>
          <a:p>
            <a:pPr marL="0" indent="0">
              <a:buNone/>
            </a:pPr>
            <a:endParaRPr lang="en-GB" sz="2400" dirty="0"/>
          </a:p>
        </p:txBody>
      </p:sp>
      <p:pic>
        <p:nvPicPr>
          <p:cNvPr id="3" name="Picture 2"/>
          <p:cNvPicPr>
            <a:picLocks noChangeAspect="1"/>
          </p:cNvPicPr>
          <p:nvPr/>
        </p:nvPicPr>
        <p:blipFill>
          <a:blip r:embed="rId4"/>
          <a:stretch>
            <a:fillRect/>
          </a:stretch>
        </p:blipFill>
        <p:spPr>
          <a:xfrm>
            <a:off x="5883349" y="138444"/>
            <a:ext cx="4575670" cy="6408871"/>
          </a:xfrm>
          <a:prstGeom prst="rect">
            <a:avLst/>
          </a:prstGeom>
        </p:spPr>
      </p:pic>
    </p:spTree>
    <p:extLst>
      <p:ext uri="{BB962C8B-B14F-4D97-AF65-F5344CB8AC3E}">
        <p14:creationId xmlns:p14="http://schemas.microsoft.com/office/powerpoint/2010/main" val="3069720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Vulnerable Pupils including our pupils with  EHCPs</a:t>
            </a:r>
            <a:endParaRPr lang="en-GB" dirty="0"/>
          </a:p>
        </p:txBody>
      </p:sp>
      <p:sp>
        <p:nvSpPr>
          <p:cNvPr id="3" name="Content Placeholder 2"/>
          <p:cNvSpPr>
            <a:spLocks noGrp="1"/>
          </p:cNvSpPr>
          <p:nvPr>
            <p:ph idx="1"/>
          </p:nvPr>
        </p:nvSpPr>
        <p:spPr>
          <a:xfrm>
            <a:off x="677335" y="2160589"/>
            <a:ext cx="6955918" cy="3880773"/>
          </a:xfrm>
        </p:spPr>
        <p:txBody>
          <a:bodyPr>
            <a:normAutofit fontScale="70000" lnSpcReduction="20000"/>
          </a:bodyPr>
          <a:lstStyle/>
          <a:p>
            <a:r>
              <a:rPr lang="en-GB" dirty="0" smtClean="0"/>
              <a:t>Are our risk </a:t>
            </a:r>
            <a:r>
              <a:rPr lang="en-GB" dirty="0"/>
              <a:t>assessments for </a:t>
            </a:r>
            <a:r>
              <a:rPr lang="en-GB" dirty="0" smtClean="0"/>
              <a:t>our </a:t>
            </a:r>
            <a:r>
              <a:rPr lang="en-GB" sz="2900" dirty="0" smtClean="0"/>
              <a:t>vulnerable</a:t>
            </a:r>
            <a:r>
              <a:rPr lang="en-GB" dirty="0" smtClean="0"/>
              <a:t> and EHCP </a:t>
            </a:r>
            <a:r>
              <a:rPr lang="en-GB" dirty="0"/>
              <a:t>children being regularly reviewed (at least fortnightly)? </a:t>
            </a:r>
            <a:endParaRPr lang="en-GB" dirty="0" smtClean="0"/>
          </a:p>
          <a:p>
            <a:r>
              <a:rPr lang="en-GB" dirty="0" smtClean="0"/>
              <a:t>What reasonable </a:t>
            </a:r>
            <a:r>
              <a:rPr lang="en-GB" dirty="0"/>
              <a:t>endeavours </a:t>
            </a:r>
            <a:r>
              <a:rPr lang="en-GB" dirty="0" smtClean="0"/>
              <a:t>are we applying to </a:t>
            </a:r>
            <a:r>
              <a:rPr lang="en-GB" dirty="0"/>
              <a:t>continue provision for EHCP children whether at home or at school</a:t>
            </a:r>
            <a:r>
              <a:rPr lang="en-GB" dirty="0" smtClean="0"/>
              <a:t>?</a:t>
            </a:r>
          </a:p>
          <a:p>
            <a:r>
              <a:rPr lang="en-GB" dirty="0" smtClean="0"/>
              <a:t>Are risk based decisions and attendance plans  being reviewed regularly (every 2-4 weeks) for vulnerable pupils with social care contact? </a:t>
            </a:r>
          </a:p>
          <a:p>
            <a:r>
              <a:rPr lang="en-GB" dirty="0" smtClean="0"/>
              <a:t>Are transition arrangements in place for pupils with EHCPs?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319" y="1725132"/>
            <a:ext cx="4244009" cy="3145705"/>
          </a:xfrm>
          <a:prstGeom prst="rect">
            <a:avLst/>
          </a:prstGeom>
        </p:spPr>
      </p:pic>
    </p:spTree>
    <p:extLst>
      <p:ext uri="{BB962C8B-B14F-4D97-AF65-F5344CB8AC3E}">
        <p14:creationId xmlns:p14="http://schemas.microsoft.com/office/powerpoint/2010/main" val="4066516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Temporary modifications to the law for EHCPs </a:t>
            </a:r>
            <a:endParaRPr lang="en-GB" dirty="0"/>
          </a:p>
        </p:txBody>
      </p:sp>
      <p:sp>
        <p:nvSpPr>
          <p:cNvPr id="3" name="Content Placeholder 2"/>
          <p:cNvSpPr>
            <a:spLocks noGrp="1"/>
          </p:cNvSpPr>
          <p:nvPr>
            <p:ph idx="1"/>
          </p:nvPr>
        </p:nvSpPr>
        <p:spPr>
          <a:xfrm>
            <a:off x="677334" y="2160589"/>
            <a:ext cx="6826709" cy="3880773"/>
          </a:xfrm>
        </p:spPr>
        <p:txBody>
          <a:bodyPr>
            <a:normAutofit lnSpcReduction="10000"/>
          </a:bodyPr>
          <a:lstStyle/>
          <a:p>
            <a:r>
              <a:rPr lang="en-GB" sz="2000" dirty="0"/>
              <a:t>Any </a:t>
            </a:r>
            <a:r>
              <a:rPr lang="en-GB" sz="2000" i="1" dirty="0"/>
              <a:t>temporary</a:t>
            </a:r>
            <a:r>
              <a:rPr lang="en-GB" sz="2000" dirty="0"/>
              <a:t> changes to timescales and provision due to Covid-19 are just that and the modification to the law does not change the </a:t>
            </a:r>
            <a:r>
              <a:rPr lang="en-GB" sz="2000" dirty="0" smtClean="0"/>
              <a:t>underlying </a:t>
            </a:r>
            <a:r>
              <a:rPr lang="en-GB" sz="2000" dirty="0"/>
              <a:t>duties</a:t>
            </a:r>
            <a:r>
              <a:rPr lang="en-GB" sz="2000" dirty="0" smtClean="0"/>
              <a:t>.</a:t>
            </a:r>
          </a:p>
          <a:p>
            <a:r>
              <a:rPr lang="en-GB" sz="2000" dirty="0" smtClean="0"/>
              <a:t>Annual reviews should still go ahead, although they </a:t>
            </a:r>
            <a:r>
              <a:rPr lang="en-GB" sz="2000" dirty="0"/>
              <a:t>may need to happen remotely / virtually.  They may need to be </a:t>
            </a:r>
            <a:r>
              <a:rPr lang="en-GB" sz="2000" dirty="0" smtClean="0"/>
              <a:t>shorter and the </a:t>
            </a:r>
            <a:r>
              <a:rPr lang="en-GB" sz="2000" dirty="0"/>
              <a:t>paperwork and reports may be simplified. </a:t>
            </a:r>
            <a:endParaRPr lang="en-GB" sz="2000" dirty="0" smtClean="0"/>
          </a:p>
          <a:p>
            <a:r>
              <a:rPr lang="en-GB" sz="2000" dirty="0" smtClean="0"/>
              <a:t>Schools / settings and parents can still request an EHC assessment.</a:t>
            </a:r>
          </a:p>
          <a:p>
            <a:r>
              <a:rPr lang="en-GB" sz="2000" dirty="0" smtClean="0"/>
              <a:t>If a school / setting is consulted to be the named placement for a child they must still respond within 15 days.</a:t>
            </a:r>
          </a:p>
        </p:txBody>
      </p:sp>
      <p:pic>
        <p:nvPicPr>
          <p:cNvPr id="4" name="Picture 3"/>
          <p:cNvPicPr>
            <a:picLocks noChangeAspect="1"/>
          </p:cNvPicPr>
          <p:nvPr/>
        </p:nvPicPr>
        <p:blipFill>
          <a:blip r:embed="rId3"/>
          <a:stretch>
            <a:fillRect/>
          </a:stretch>
        </p:blipFill>
        <p:spPr>
          <a:xfrm>
            <a:off x="8172044" y="1451112"/>
            <a:ext cx="3276798" cy="4517749"/>
          </a:xfrm>
          <a:prstGeom prst="rect">
            <a:avLst/>
          </a:prstGeom>
        </p:spPr>
      </p:pic>
    </p:spTree>
    <p:extLst>
      <p:ext uri="{BB962C8B-B14F-4D97-AF65-F5344CB8AC3E}">
        <p14:creationId xmlns:p14="http://schemas.microsoft.com/office/powerpoint/2010/main" val="2222290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Vulnerable Pupils including our pupils with  EHCPs</a:t>
            </a:r>
            <a:endParaRPr lang="en-GB" dirty="0"/>
          </a:p>
        </p:txBody>
      </p:sp>
      <p:sp>
        <p:nvSpPr>
          <p:cNvPr id="3" name="Content Placeholder 2"/>
          <p:cNvSpPr>
            <a:spLocks noGrp="1"/>
          </p:cNvSpPr>
          <p:nvPr>
            <p:ph idx="1"/>
          </p:nvPr>
        </p:nvSpPr>
        <p:spPr>
          <a:xfrm>
            <a:off x="677334" y="2160589"/>
            <a:ext cx="6339692" cy="3880773"/>
          </a:xfrm>
        </p:spPr>
        <p:txBody>
          <a:bodyPr>
            <a:normAutofit fontScale="92500" lnSpcReduction="20000"/>
          </a:bodyPr>
          <a:lstStyle/>
          <a:p>
            <a:r>
              <a:rPr lang="en-GB" dirty="0" smtClean="0"/>
              <a:t>What are the outcomes so far of our discussions </a:t>
            </a:r>
            <a:r>
              <a:rPr lang="en-GB" dirty="0"/>
              <a:t>with vulnerable families and Children’s Social Care in relation to a phased return</a:t>
            </a:r>
            <a:r>
              <a:rPr lang="en-GB" dirty="0" smtClean="0"/>
              <a:t>?</a:t>
            </a:r>
          </a:p>
          <a:p>
            <a:r>
              <a:rPr lang="en-GB" dirty="0" smtClean="0"/>
              <a:t>What is your current situation with agreed </a:t>
            </a:r>
            <a:r>
              <a:rPr lang="en-GB" dirty="0"/>
              <a:t>Attendance </a:t>
            </a:r>
            <a:r>
              <a:rPr lang="en-GB" dirty="0" smtClean="0"/>
              <a:t>Plans for vulnerable </a:t>
            </a:r>
            <a:r>
              <a:rPr lang="en-GB" dirty="0"/>
              <a:t>pupils </a:t>
            </a:r>
            <a:r>
              <a:rPr lang="en-GB" dirty="0" smtClean="0"/>
              <a:t>who are </a:t>
            </a:r>
            <a:r>
              <a:rPr lang="en-GB" dirty="0"/>
              <a:t>not already in </a:t>
            </a:r>
            <a:r>
              <a:rPr lang="en-GB" dirty="0" smtClean="0"/>
              <a:t>your school? </a:t>
            </a:r>
          </a:p>
          <a:p>
            <a:endParaRPr lang="en-GB" dirty="0" smtClean="0"/>
          </a:p>
          <a:p>
            <a:endParaRPr lang="en-GB" dirty="0"/>
          </a:p>
        </p:txBody>
      </p:sp>
      <p:pic>
        <p:nvPicPr>
          <p:cNvPr id="6" name="Picture 5"/>
          <p:cNvPicPr>
            <a:picLocks noChangeAspect="1"/>
          </p:cNvPicPr>
          <p:nvPr/>
        </p:nvPicPr>
        <p:blipFill>
          <a:blip r:embed="rId3"/>
          <a:stretch>
            <a:fillRect/>
          </a:stretch>
        </p:blipFill>
        <p:spPr>
          <a:xfrm rot="5400000">
            <a:off x="8030368" y="1293122"/>
            <a:ext cx="2914650" cy="4391025"/>
          </a:xfrm>
          <a:prstGeom prst="rect">
            <a:avLst/>
          </a:prstGeom>
        </p:spPr>
      </p:pic>
      <p:sp>
        <p:nvSpPr>
          <p:cNvPr id="8" name="TextBox 7"/>
          <p:cNvSpPr txBox="1"/>
          <p:nvPr/>
        </p:nvSpPr>
        <p:spPr>
          <a:xfrm>
            <a:off x="7146235" y="5166139"/>
            <a:ext cx="4364071" cy="1077218"/>
          </a:xfrm>
          <a:prstGeom prst="rect">
            <a:avLst/>
          </a:prstGeom>
          <a:solidFill>
            <a:schemeClr val="bg1"/>
          </a:solidFill>
        </p:spPr>
        <p:txBody>
          <a:bodyPr wrap="square" rtlCol="0">
            <a:spAutoFit/>
          </a:bodyPr>
          <a:lstStyle/>
          <a:p>
            <a:pPr lvl="1"/>
            <a:r>
              <a:rPr lang="en-GB" sz="1600" dirty="0" smtClean="0"/>
              <a:t>From: NYCC </a:t>
            </a:r>
            <a:r>
              <a:rPr lang="en-GB" sz="1600" dirty="0"/>
              <a:t>Guide to vulnerable children and young people Covid-19 attendance </a:t>
            </a:r>
            <a:r>
              <a:rPr lang="en-GB" sz="1600" dirty="0" smtClean="0"/>
              <a:t>plan</a:t>
            </a:r>
            <a:endParaRPr lang="en-GB" sz="1600" dirty="0">
              <a:hlinkClick r:id="rId4"/>
            </a:endParaRPr>
          </a:p>
          <a:p>
            <a:pPr lvl="1"/>
            <a:r>
              <a:rPr lang="en-GB" sz="1600" dirty="0" smtClean="0">
                <a:hlinkClick r:id="rId4"/>
              </a:rPr>
              <a:t>https</a:t>
            </a:r>
            <a:r>
              <a:rPr lang="en-GB" sz="1600" dirty="0">
                <a:hlinkClick r:id="rId4"/>
              </a:rPr>
              <a:t>://cyps.northyorks.gov.uk/covid-19</a:t>
            </a:r>
            <a:endParaRPr lang="en-GB" sz="1600" dirty="0"/>
          </a:p>
        </p:txBody>
      </p:sp>
    </p:spTree>
    <p:extLst>
      <p:ext uri="{BB962C8B-B14F-4D97-AF65-F5344CB8AC3E}">
        <p14:creationId xmlns:p14="http://schemas.microsoft.com/office/powerpoint/2010/main" val="566767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a:t>
            </a:r>
            <a:endParaRPr lang="en-GB" dirty="0"/>
          </a:p>
        </p:txBody>
      </p:sp>
      <p:sp>
        <p:nvSpPr>
          <p:cNvPr id="3" name="Content Placeholder 2"/>
          <p:cNvSpPr>
            <a:spLocks noGrp="1"/>
          </p:cNvSpPr>
          <p:nvPr>
            <p:ph idx="1"/>
          </p:nvPr>
        </p:nvSpPr>
        <p:spPr/>
        <p:txBody>
          <a:bodyPr>
            <a:normAutofit/>
          </a:bodyPr>
          <a:lstStyle/>
          <a:p>
            <a:r>
              <a:rPr lang="en-GB" dirty="0" smtClean="0"/>
              <a:t>This presentation is to support Designated Safeguarding Leads (DSLs) in  the wider opening of North Yorkshire schools</a:t>
            </a:r>
          </a:p>
          <a:p>
            <a:r>
              <a:rPr lang="en-GB" dirty="0" smtClean="0"/>
              <a:t>It includes</a:t>
            </a:r>
          </a:p>
          <a:p>
            <a:pPr lvl="1"/>
            <a:r>
              <a:rPr lang="en-GB" dirty="0" smtClean="0"/>
              <a:t>Updates from  DfE Safeguarding Guidance </a:t>
            </a:r>
          </a:p>
          <a:p>
            <a:pPr lvl="1"/>
            <a:r>
              <a:rPr lang="en-GB" dirty="0" smtClean="0"/>
              <a:t>Emerging Issues during Covid-19 </a:t>
            </a:r>
          </a:p>
          <a:p>
            <a:pPr lvl="1"/>
            <a:r>
              <a:rPr lang="en-GB" dirty="0" smtClean="0"/>
              <a:t>National and Local Guidance and Support </a:t>
            </a:r>
          </a:p>
          <a:p>
            <a:endParaRPr lang="en-GB" dirty="0" smtClean="0"/>
          </a:p>
        </p:txBody>
      </p:sp>
    </p:spTree>
    <p:extLst>
      <p:ext uri="{BB962C8B-B14F-4D97-AF65-F5344CB8AC3E}">
        <p14:creationId xmlns:p14="http://schemas.microsoft.com/office/powerpoint/2010/main" val="76672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Guidance to support the return of vulnerable pupils not in school </a:t>
            </a:r>
            <a:endParaRPr lang="en-GB" dirty="0"/>
          </a:p>
        </p:txBody>
      </p:sp>
      <p:sp>
        <p:nvSpPr>
          <p:cNvPr id="3" name="Content Placeholder 2"/>
          <p:cNvSpPr>
            <a:spLocks noGrp="1"/>
          </p:cNvSpPr>
          <p:nvPr>
            <p:ph idx="1"/>
          </p:nvPr>
        </p:nvSpPr>
        <p:spPr>
          <a:xfrm>
            <a:off x="677334" y="2160589"/>
            <a:ext cx="7244153" cy="3880773"/>
          </a:xfrm>
        </p:spPr>
        <p:txBody>
          <a:bodyPr>
            <a:normAutofit fontScale="92500" lnSpcReduction="10000"/>
          </a:bodyPr>
          <a:lstStyle/>
          <a:p>
            <a:r>
              <a:rPr lang="en-GB" dirty="0" smtClean="0"/>
              <a:t>NYCC </a:t>
            </a:r>
            <a:r>
              <a:rPr lang="en-GB" dirty="0"/>
              <a:t>Guide to vulnerable children and young people Covid-19 attendance plan</a:t>
            </a:r>
          </a:p>
          <a:p>
            <a:r>
              <a:rPr lang="en-GB" dirty="0" smtClean="0"/>
              <a:t>NYCC </a:t>
            </a:r>
            <a:r>
              <a:rPr lang="en-GB" dirty="0"/>
              <a:t>Safeguarding Guidance, North Yorkshire Safeguarding Guidance FAQs and for Vulnerable Learners not attending school </a:t>
            </a:r>
            <a:endParaRPr lang="en-GB" dirty="0" smtClean="0"/>
          </a:p>
          <a:p>
            <a:pPr lvl="1"/>
            <a:r>
              <a:rPr lang="en-GB" dirty="0">
                <a:hlinkClick r:id="rId3"/>
              </a:rPr>
              <a:t>https://</a:t>
            </a:r>
            <a:r>
              <a:rPr lang="en-GB" dirty="0" smtClean="0">
                <a:hlinkClick r:id="rId3"/>
              </a:rPr>
              <a:t>cyps.northyorks.gov.uk/covid-19</a:t>
            </a:r>
            <a:endParaRPr lang="en-GB" dirty="0" smtClean="0"/>
          </a:p>
          <a:p>
            <a:endParaRPr lang="en-GB" dirty="0"/>
          </a:p>
          <a:p>
            <a:endParaRPr lang="en-GB" dirty="0" smtClean="0"/>
          </a:p>
          <a:p>
            <a:endParaRPr lang="en-GB" dirty="0"/>
          </a:p>
          <a:p>
            <a:endParaRPr lang="en-GB" dirty="0"/>
          </a:p>
        </p:txBody>
      </p:sp>
      <p:pic>
        <p:nvPicPr>
          <p:cNvPr id="4" name="Picture 3"/>
          <p:cNvPicPr>
            <a:picLocks noChangeAspect="1"/>
          </p:cNvPicPr>
          <p:nvPr/>
        </p:nvPicPr>
        <p:blipFill>
          <a:blip r:embed="rId4"/>
          <a:stretch>
            <a:fillRect/>
          </a:stretch>
        </p:blipFill>
        <p:spPr>
          <a:xfrm>
            <a:off x="8023569" y="888337"/>
            <a:ext cx="3857625" cy="5153025"/>
          </a:xfrm>
          <a:prstGeom prst="rect">
            <a:avLst/>
          </a:prstGeom>
        </p:spPr>
      </p:pic>
    </p:spTree>
    <p:extLst>
      <p:ext uri="{BB962C8B-B14F-4D97-AF65-F5344CB8AC3E}">
        <p14:creationId xmlns:p14="http://schemas.microsoft.com/office/powerpoint/2010/main" val="1344140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Levels of Vulnerability </a:t>
            </a:r>
            <a:endParaRPr lang="en-GB" dirty="0"/>
          </a:p>
        </p:txBody>
      </p:sp>
      <p:sp>
        <p:nvSpPr>
          <p:cNvPr id="3" name="Content Placeholder 2"/>
          <p:cNvSpPr>
            <a:spLocks noGrp="1"/>
          </p:cNvSpPr>
          <p:nvPr>
            <p:ph idx="1"/>
          </p:nvPr>
        </p:nvSpPr>
        <p:spPr>
          <a:xfrm>
            <a:off x="677334" y="1520687"/>
            <a:ext cx="6313401" cy="4979498"/>
          </a:xfrm>
        </p:spPr>
        <p:txBody>
          <a:bodyPr>
            <a:normAutofit fontScale="62500" lnSpcReduction="20000"/>
          </a:bodyPr>
          <a:lstStyle/>
          <a:p>
            <a:r>
              <a:rPr lang="en-GB" dirty="0" smtClean="0"/>
              <a:t>All children who were vulnerable before the current situation remain vulnerable and for some that level of vulnerability will have increased </a:t>
            </a:r>
          </a:p>
          <a:p>
            <a:r>
              <a:rPr lang="en-GB" dirty="0" smtClean="0"/>
              <a:t>Are there opportunities for pupils to talk with staff about  worries and concerns?</a:t>
            </a:r>
          </a:p>
          <a:p>
            <a:r>
              <a:rPr lang="en-GB" dirty="0" smtClean="0"/>
              <a:t>Has the DSL obtained an up to date position for all children open to services, in particular where their situation has changed and / or they have become open to services since the school closed? </a:t>
            </a:r>
          </a:p>
          <a:p>
            <a:r>
              <a:rPr lang="en-GB" dirty="0" smtClean="0"/>
              <a:t>How are you using the most up to date version of the </a:t>
            </a:r>
            <a:r>
              <a:rPr lang="en-GB" dirty="0" smtClean="0">
                <a:hlinkClick r:id="rId3"/>
              </a:rPr>
              <a:t>NYSCP Vulnerability Checklist</a:t>
            </a:r>
            <a:r>
              <a:rPr lang="en-GB" dirty="0" smtClean="0"/>
              <a:t> to inform your review of vulnerability  and any referrals?</a:t>
            </a:r>
          </a:p>
          <a:p>
            <a:r>
              <a:rPr lang="en-GB" dirty="0" smtClean="0"/>
              <a:t>How is the vulnerability checklist being used more widely with staff making welfare calls and having  return to school conversations ?</a:t>
            </a:r>
          </a:p>
          <a:p>
            <a:pPr marL="0" indent="0">
              <a:buNone/>
            </a:pPr>
            <a:endParaRPr lang="en-GB" dirty="0" smtClean="0"/>
          </a:p>
          <a:p>
            <a:endParaRPr lang="en-GB" dirty="0"/>
          </a:p>
        </p:txBody>
      </p:sp>
      <p:pic>
        <p:nvPicPr>
          <p:cNvPr id="4" name="Picture 3"/>
          <p:cNvPicPr>
            <a:picLocks noChangeAspect="1"/>
          </p:cNvPicPr>
          <p:nvPr/>
        </p:nvPicPr>
        <p:blipFill>
          <a:blip r:embed="rId4"/>
          <a:stretch>
            <a:fillRect/>
          </a:stretch>
        </p:blipFill>
        <p:spPr>
          <a:xfrm>
            <a:off x="7405632" y="2081674"/>
            <a:ext cx="3272199" cy="4418511"/>
          </a:xfrm>
          <a:prstGeom prst="rect">
            <a:avLst/>
          </a:prstGeom>
        </p:spPr>
      </p:pic>
    </p:spTree>
    <p:extLst>
      <p:ext uri="{BB962C8B-B14F-4D97-AF65-F5344CB8AC3E}">
        <p14:creationId xmlns:p14="http://schemas.microsoft.com/office/powerpoint/2010/main" val="3376805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a:t>
            </a:r>
            <a:r>
              <a:rPr lang="en-GB" sz="3200" dirty="0" smtClean="0"/>
              <a:t>merging contextual issues during Covid-19</a:t>
            </a:r>
            <a:endParaRPr lang="en-GB" sz="3200" dirty="0"/>
          </a:p>
        </p:txBody>
      </p:sp>
      <p:sp>
        <p:nvSpPr>
          <p:cNvPr id="3" name="Content Placeholder 2"/>
          <p:cNvSpPr>
            <a:spLocks noGrp="1"/>
          </p:cNvSpPr>
          <p:nvPr>
            <p:ph idx="1"/>
          </p:nvPr>
        </p:nvSpPr>
        <p:spPr>
          <a:xfrm>
            <a:off x="677334" y="1654598"/>
            <a:ext cx="8221189" cy="4954856"/>
          </a:xfrm>
        </p:spPr>
        <p:txBody>
          <a:bodyPr>
            <a:normAutofit fontScale="47500" lnSpcReduction="20000"/>
          </a:bodyPr>
          <a:lstStyle/>
          <a:p>
            <a:pPr lvl="0"/>
            <a:r>
              <a:rPr lang="en-GB" dirty="0" smtClean="0"/>
              <a:t>Child mental health including anxiety at returning to school </a:t>
            </a:r>
          </a:p>
          <a:p>
            <a:r>
              <a:rPr lang="en-GB" dirty="0"/>
              <a:t>Experience of bereavement </a:t>
            </a:r>
            <a:endParaRPr lang="en-GB" dirty="0" smtClean="0"/>
          </a:p>
          <a:p>
            <a:r>
              <a:rPr lang="en-GB" dirty="0"/>
              <a:t>A</a:t>
            </a:r>
            <a:r>
              <a:rPr lang="en-GB" dirty="0" smtClean="0"/>
              <a:t>nxieties  </a:t>
            </a:r>
            <a:r>
              <a:rPr lang="en-GB" dirty="0"/>
              <a:t>related to uncertainty re examination grades, next steps into training and employment, university </a:t>
            </a:r>
            <a:endParaRPr lang="en-GB" dirty="0" smtClean="0"/>
          </a:p>
          <a:p>
            <a:pPr lvl="0"/>
            <a:r>
              <a:rPr lang="en-GB" dirty="0" smtClean="0"/>
              <a:t>Challenging </a:t>
            </a:r>
            <a:r>
              <a:rPr lang="en-GB" dirty="0"/>
              <a:t>family relationships </a:t>
            </a:r>
          </a:p>
          <a:p>
            <a:pPr lvl="0"/>
            <a:r>
              <a:rPr lang="en-GB" dirty="0"/>
              <a:t>Children having witnessed parental conflict</a:t>
            </a:r>
          </a:p>
          <a:p>
            <a:pPr lvl="0"/>
            <a:r>
              <a:rPr lang="en-GB" dirty="0" smtClean="0"/>
              <a:t>Children having witnessed domestic abuse (it is known that domestic abuse has increased under lockdown but referrals into Early Help have decreased)</a:t>
            </a:r>
          </a:p>
          <a:p>
            <a:pPr lvl="0"/>
            <a:r>
              <a:rPr lang="en-GB" dirty="0" smtClean="0"/>
              <a:t>Decrease </a:t>
            </a:r>
            <a:r>
              <a:rPr lang="en-GB" dirty="0"/>
              <a:t>in number of referrals for both children and adults </a:t>
            </a:r>
            <a:endParaRPr lang="en-GB" dirty="0" smtClean="0"/>
          </a:p>
          <a:p>
            <a:pPr lvl="0"/>
            <a:r>
              <a:rPr lang="en-GB" dirty="0" smtClean="0"/>
              <a:t>Likely increase in private fostering arrangements unreported during school closures/partial closures</a:t>
            </a:r>
          </a:p>
          <a:p>
            <a:pPr lvl="0"/>
            <a:r>
              <a:rPr lang="en-GB" dirty="0" smtClean="0"/>
              <a:t>Children </a:t>
            </a:r>
            <a:r>
              <a:rPr lang="en-GB" dirty="0"/>
              <a:t>and adults being isolated from their support structures and critical services which identify safeguarding </a:t>
            </a:r>
            <a:r>
              <a:rPr lang="en-GB" dirty="0" smtClean="0"/>
              <a:t>issues</a:t>
            </a:r>
          </a:p>
          <a:p>
            <a:pPr lvl="0"/>
            <a:r>
              <a:rPr lang="en-GB" dirty="0" smtClean="0"/>
              <a:t>Parental mental health issues, substance misuse</a:t>
            </a:r>
            <a:endParaRPr lang="en-GB" dirty="0"/>
          </a:p>
          <a:p>
            <a:pPr lvl="0"/>
            <a:r>
              <a:rPr lang="en-GB" dirty="0" smtClean="0"/>
              <a:t>Children struggling to readjust to the routine of school life</a:t>
            </a:r>
          </a:p>
          <a:p>
            <a:pPr lvl="0"/>
            <a:r>
              <a:rPr lang="en-GB" dirty="0"/>
              <a:t>Students getting jobs before the official leaving dates for Year 11  - 26</a:t>
            </a:r>
            <a:r>
              <a:rPr lang="en-GB" baseline="30000" dirty="0"/>
              <a:t>th</a:t>
            </a:r>
            <a:r>
              <a:rPr lang="en-GB" dirty="0"/>
              <a:t> June 2020</a:t>
            </a:r>
          </a:p>
          <a:p>
            <a:pPr lvl="0"/>
            <a:r>
              <a:rPr lang="en-GB" dirty="0" smtClean="0"/>
              <a:t>Increased </a:t>
            </a:r>
            <a:r>
              <a:rPr lang="en-GB" dirty="0"/>
              <a:t>numbers of families in challenging financial circumstances</a:t>
            </a:r>
          </a:p>
          <a:p>
            <a:pPr lvl="0"/>
            <a:endParaRPr lang="en-GB" dirty="0" smtClean="0"/>
          </a:p>
          <a:p>
            <a:endParaRPr lang="en-GB" sz="1800" dirty="0"/>
          </a:p>
        </p:txBody>
      </p:sp>
      <p:pic>
        <p:nvPicPr>
          <p:cNvPr id="4" name="Picture 3"/>
          <p:cNvPicPr>
            <a:picLocks noChangeAspect="1"/>
          </p:cNvPicPr>
          <p:nvPr/>
        </p:nvPicPr>
        <p:blipFill>
          <a:blip r:embed="rId3"/>
          <a:stretch>
            <a:fillRect/>
          </a:stretch>
        </p:blipFill>
        <p:spPr>
          <a:xfrm>
            <a:off x="8806470" y="1147280"/>
            <a:ext cx="3129082" cy="2768357"/>
          </a:xfrm>
          <a:prstGeom prst="rect">
            <a:avLst/>
          </a:prstGeom>
        </p:spPr>
      </p:pic>
      <p:sp>
        <p:nvSpPr>
          <p:cNvPr id="5" name="Content Placeholder 2"/>
          <p:cNvSpPr txBox="1">
            <a:spLocks/>
          </p:cNvSpPr>
          <p:nvPr/>
        </p:nvSpPr>
        <p:spPr>
          <a:xfrm>
            <a:off x="4975668" y="1930400"/>
            <a:ext cx="4078773" cy="46790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sz="1800" dirty="0"/>
          </a:p>
        </p:txBody>
      </p:sp>
    </p:spTree>
    <p:extLst>
      <p:ext uri="{BB962C8B-B14F-4D97-AF65-F5344CB8AC3E}">
        <p14:creationId xmlns:p14="http://schemas.microsoft.com/office/powerpoint/2010/main" val="906171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a:t>
            </a:r>
            <a:r>
              <a:rPr lang="en-GB" sz="3200" dirty="0" smtClean="0"/>
              <a:t>merging contextual issues during Covid-19</a:t>
            </a:r>
            <a:endParaRPr lang="en-GB" sz="3200" dirty="0"/>
          </a:p>
        </p:txBody>
      </p:sp>
      <p:sp>
        <p:nvSpPr>
          <p:cNvPr id="3" name="Content Placeholder 2"/>
          <p:cNvSpPr>
            <a:spLocks noGrp="1"/>
          </p:cNvSpPr>
          <p:nvPr>
            <p:ph idx="1"/>
          </p:nvPr>
        </p:nvSpPr>
        <p:spPr>
          <a:xfrm>
            <a:off x="677334" y="1654598"/>
            <a:ext cx="8221189" cy="4679054"/>
          </a:xfrm>
        </p:spPr>
        <p:txBody>
          <a:bodyPr>
            <a:normAutofit/>
          </a:bodyPr>
          <a:lstStyle/>
          <a:p>
            <a:pPr lvl="0"/>
            <a:r>
              <a:rPr lang="en-GB" sz="1800" dirty="0"/>
              <a:t>Issues arising from on-line activity e.g. </a:t>
            </a:r>
            <a:r>
              <a:rPr lang="en-GB" sz="1800" dirty="0" smtClean="0"/>
              <a:t>children viewing </a:t>
            </a:r>
            <a:r>
              <a:rPr lang="en-GB" sz="1800" dirty="0"/>
              <a:t>pornography, sharing images, child sexual and criminal exploitation</a:t>
            </a:r>
          </a:p>
          <a:p>
            <a:pPr lvl="0"/>
            <a:r>
              <a:rPr lang="en-GB" sz="1800" dirty="0"/>
              <a:t>Peer on Peer abuse, especially online</a:t>
            </a:r>
          </a:p>
          <a:p>
            <a:pPr lvl="0"/>
            <a:r>
              <a:rPr lang="en-GB" sz="1800" dirty="0"/>
              <a:t>Risky behaviour / Anti-social behaviour  involving young people not required to return to school</a:t>
            </a:r>
          </a:p>
          <a:p>
            <a:pPr lvl="0"/>
            <a:r>
              <a:rPr lang="en-GB" sz="1800" dirty="0"/>
              <a:t>Some young people are reporting that they are still accessing drugs although may have had to change the type of drugs they are purchasing due to problems with supply and demand</a:t>
            </a:r>
          </a:p>
          <a:p>
            <a:pPr lvl="0"/>
            <a:r>
              <a:rPr lang="en-GB" sz="1800" dirty="0" smtClean="0"/>
              <a:t>Some </a:t>
            </a:r>
            <a:r>
              <a:rPr lang="en-GB" sz="1800" dirty="0"/>
              <a:t>young people who had bought in bulk before lockdown to see them through the </a:t>
            </a:r>
            <a:r>
              <a:rPr lang="en-GB" sz="1800" dirty="0" smtClean="0"/>
              <a:t>period. This </a:t>
            </a:r>
            <a:r>
              <a:rPr lang="en-GB" sz="1800" dirty="0"/>
              <a:t>relates largely to young people who take cannabis as appose to </a:t>
            </a:r>
            <a:r>
              <a:rPr lang="en-GB" sz="1800" dirty="0" smtClean="0"/>
              <a:t>other drugs</a:t>
            </a:r>
          </a:p>
          <a:p>
            <a:pPr lvl="0"/>
            <a:r>
              <a:rPr lang="en-GB" sz="1800" dirty="0" smtClean="0"/>
              <a:t>Some </a:t>
            </a:r>
            <a:r>
              <a:rPr lang="en-GB" sz="1800" dirty="0"/>
              <a:t>of the national findings have identified increased use of taxis transporting children to move </a:t>
            </a:r>
            <a:r>
              <a:rPr lang="en-GB" sz="1800" dirty="0" smtClean="0"/>
              <a:t>drugs (not </a:t>
            </a:r>
            <a:r>
              <a:rPr lang="en-GB" sz="1800" dirty="0"/>
              <a:t>really seen in </a:t>
            </a:r>
            <a:r>
              <a:rPr lang="en-GB" sz="1800" dirty="0" smtClean="0"/>
              <a:t>North Yorkshire) </a:t>
            </a:r>
          </a:p>
          <a:p>
            <a:endParaRPr lang="en-GB" sz="1800" dirty="0"/>
          </a:p>
        </p:txBody>
      </p:sp>
      <p:pic>
        <p:nvPicPr>
          <p:cNvPr id="4" name="Picture 3"/>
          <p:cNvPicPr>
            <a:picLocks noChangeAspect="1"/>
          </p:cNvPicPr>
          <p:nvPr/>
        </p:nvPicPr>
        <p:blipFill>
          <a:blip r:embed="rId3"/>
          <a:stretch>
            <a:fillRect/>
          </a:stretch>
        </p:blipFill>
        <p:spPr>
          <a:xfrm>
            <a:off x="8708279" y="1288807"/>
            <a:ext cx="3129082" cy="2768357"/>
          </a:xfrm>
          <a:prstGeom prst="rect">
            <a:avLst/>
          </a:prstGeom>
        </p:spPr>
      </p:pic>
      <p:sp>
        <p:nvSpPr>
          <p:cNvPr id="5" name="Content Placeholder 2"/>
          <p:cNvSpPr txBox="1">
            <a:spLocks/>
          </p:cNvSpPr>
          <p:nvPr/>
        </p:nvSpPr>
        <p:spPr>
          <a:xfrm>
            <a:off x="4975668" y="1930400"/>
            <a:ext cx="4078773" cy="46790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sz="1800" dirty="0"/>
          </a:p>
        </p:txBody>
      </p:sp>
      <p:sp>
        <p:nvSpPr>
          <p:cNvPr id="7" name="TextBox 6"/>
          <p:cNvSpPr txBox="1"/>
          <p:nvPr/>
        </p:nvSpPr>
        <p:spPr>
          <a:xfrm>
            <a:off x="5780972" y="2626598"/>
            <a:ext cx="3493030" cy="3117551"/>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758795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t>
            </a:r>
            <a:r>
              <a:rPr lang="en-GB" dirty="0" smtClean="0"/>
              <a:t>merging contextual issues during Covid-19</a:t>
            </a:r>
            <a:endParaRPr lang="en-GB" dirty="0"/>
          </a:p>
        </p:txBody>
      </p:sp>
      <p:sp>
        <p:nvSpPr>
          <p:cNvPr id="3" name="Content Placeholder 2"/>
          <p:cNvSpPr>
            <a:spLocks noGrp="1"/>
          </p:cNvSpPr>
          <p:nvPr>
            <p:ph idx="1"/>
          </p:nvPr>
        </p:nvSpPr>
        <p:spPr/>
        <p:txBody>
          <a:bodyPr>
            <a:normAutofit lnSpcReduction="10000"/>
          </a:bodyPr>
          <a:lstStyle/>
          <a:p>
            <a:r>
              <a:rPr lang="en-GB" sz="1800" dirty="0"/>
              <a:t>UK Youth | The impact of COVID-19 on young people &amp; the youth sector </a:t>
            </a:r>
            <a:r>
              <a:rPr lang="en-GB" sz="1800" u="sng" dirty="0">
                <a:hlinkClick r:id="rId3"/>
              </a:rPr>
              <a:t>https://www.ukyouth.org/wp-content/uploads/2020/04/UK-Youth-Covid-19-Impact-Report-External-Final-08.04.20.pdf</a:t>
            </a:r>
            <a:endParaRPr lang="en-GB" sz="1800" dirty="0"/>
          </a:p>
          <a:p>
            <a:pPr lvl="1"/>
            <a:r>
              <a:rPr lang="en-GB" sz="1400" dirty="0"/>
              <a:t>Increased mental health or wellbeing concerns   </a:t>
            </a:r>
          </a:p>
          <a:p>
            <a:pPr lvl="1"/>
            <a:r>
              <a:rPr lang="en-GB" sz="1400" dirty="0"/>
              <a:t>Increased loneliness and isolation   </a:t>
            </a:r>
          </a:p>
          <a:p>
            <a:pPr lvl="1"/>
            <a:r>
              <a:rPr lang="en-GB" sz="1400" dirty="0"/>
              <a:t>Lack of safe space – including not being able to access their youth club/ service and lack of safe spaces at home   </a:t>
            </a:r>
          </a:p>
          <a:p>
            <a:pPr lvl="1"/>
            <a:r>
              <a:rPr lang="en-GB" sz="1400" dirty="0"/>
              <a:t>Challenging family relationships  </a:t>
            </a:r>
          </a:p>
          <a:p>
            <a:pPr lvl="1"/>
            <a:r>
              <a:rPr lang="en-GB" sz="1400" dirty="0"/>
              <a:t>Lack of trusted relationships or someone to turn to   </a:t>
            </a:r>
          </a:p>
          <a:p>
            <a:pPr lvl="1"/>
            <a:r>
              <a:rPr lang="en-GB" sz="1400" dirty="0"/>
              <a:t>Increased social media or online pressure   </a:t>
            </a:r>
          </a:p>
          <a:p>
            <a:pPr lvl="1"/>
            <a:r>
              <a:rPr lang="en-GB" sz="1400" dirty="0"/>
              <a:t>Higher risk for engaging in gangs, substance misuse, carrying weapons or other harmful practices</a:t>
            </a:r>
          </a:p>
          <a:p>
            <a:pPr lvl="1"/>
            <a:r>
              <a:rPr lang="en-GB" sz="1400" dirty="0"/>
              <a:t>Higher risk for sexual exploitation or grooming</a:t>
            </a:r>
          </a:p>
        </p:txBody>
      </p:sp>
    </p:spTree>
    <p:extLst>
      <p:ext uri="{BB962C8B-B14F-4D97-AF65-F5344CB8AC3E}">
        <p14:creationId xmlns:p14="http://schemas.microsoft.com/office/powerpoint/2010/main" val="1903653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t>
            </a:r>
            <a:r>
              <a:rPr lang="en-GB" dirty="0" smtClean="0"/>
              <a:t>merging contextual issues during Covid-19 – Domestic abuse</a:t>
            </a:r>
            <a:endParaRPr lang="en-GB" dirty="0"/>
          </a:p>
        </p:txBody>
      </p:sp>
      <p:sp>
        <p:nvSpPr>
          <p:cNvPr id="3" name="Content Placeholder 2"/>
          <p:cNvSpPr>
            <a:spLocks noGrp="1"/>
          </p:cNvSpPr>
          <p:nvPr>
            <p:ph idx="1"/>
          </p:nvPr>
        </p:nvSpPr>
        <p:spPr>
          <a:xfrm>
            <a:off x="677334" y="1807535"/>
            <a:ext cx="4858685" cy="4476664"/>
          </a:xfrm>
        </p:spPr>
        <p:txBody>
          <a:bodyPr>
            <a:normAutofit fontScale="47500" lnSpcReduction="20000"/>
          </a:bodyPr>
          <a:lstStyle/>
          <a:p>
            <a:endParaRPr lang="en-GB" dirty="0" smtClean="0"/>
          </a:p>
          <a:p>
            <a:r>
              <a:rPr lang="en-GB" dirty="0" smtClean="0"/>
              <a:t>Domestic abuse </a:t>
            </a:r>
            <a:r>
              <a:rPr lang="en-GB" dirty="0"/>
              <a:t>crimes and reported incidents are </a:t>
            </a:r>
            <a:r>
              <a:rPr lang="en-GB" dirty="0" smtClean="0"/>
              <a:t>currently slightly </a:t>
            </a:r>
            <a:r>
              <a:rPr lang="en-GB" dirty="0"/>
              <a:t>down/ in line with data pre </a:t>
            </a:r>
            <a:r>
              <a:rPr lang="en-GB" dirty="0" smtClean="0"/>
              <a:t>lockdown</a:t>
            </a:r>
          </a:p>
          <a:p>
            <a:r>
              <a:rPr lang="en-GB" dirty="0"/>
              <a:t>R</a:t>
            </a:r>
            <a:r>
              <a:rPr lang="en-GB" dirty="0" smtClean="0"/>
              <a:t>eduction </a:t>
            </a:r>
            <a:r>
              <a:rPr lang="en-GB" dirty="0"/>
              <a:t>in Operation Encompass </a:t>
            </a:r>
            <a:r>
              <a:rPr lang="en-GB" dirty="0" smtClean="0"/>
              <a:t>notifications</a:t>
            </a:r>
            <a:endParaRPr lang="en-GB" dirty="0"/>
          </a:p>
          <a:p>
            <a:r>
              <a:rPr lang="en-GB" dirty="0" smtClean="0"/>
              <a:t>Concern that there are unreported cases</a:t>
            </a:r>
          </a:p>
          <a:p>
            <a:r>
              <a:rPr lang="en-GB" dirty="0" smtClean="0"/>
              <a:t>Domestic abuse </a:t>
            </a:r>
            <a:r>
              <a:rPr lang="en-GB" dirty="0"/>
              <a:t>arrangements/ services are still in </a:t>
            </a:r>
            <a:r>
              <a:rPr lang="en-GB" dirty="0" smtClean="0"/>
              <a:t>place with support </a:t>
            </a:r>
            <a:r>
              <a:rPr lang="en-GB" dirty="0"/>
              <a:t>services </a:t>
            </a:r>
            <a:r>
              <a:rPr lang="en-GB" dirty="0" smtClean="0"/>
              <a:t>being delivered differently</a:t>
            </a:r>
          </a:p>
          <a:p>
            <a:r>
              <a:rPr lang="en-GB" dirty="0">
                <a:hlinkClick r:id="rId3"/>
              </a:rPr>
              <a:t>https://www.idas.org.uk</a:t>
            </a:r>
            <a:r>
              <a:rPr lang="en-GB" dirty="0" smtClean="0">
                <a:hlinkClick r:id="rId3"/>
              </a:rPr>
              <a:t>/</a:t>
            </a:r>
            <a:endParaRPr lang="en-GB" dirty="0" smtClean="0"/>
          </a:p>
          <a:p>
            <a:r>
              <a:rPr lang="en-GB" dirty="0"/>
              <a:t>IDAS have increased their web chats </a:t>
            </a:r>
            <a:r>
              <a:rPr lang="en-GB" dirty="0" smtClean="0"/>
              <a:t>facilities </a:t>
            </a:r>
          </a:p>
          <a:p>
            <a:r>
              <a:rPr lang="en-GB" dirty="0" smtClean="0"/>
              <a:t>Staff training on domestic abuse </a:t>
            </a:r>
          </a:p>
          <a:p>
            <a:pPr lvl="1"/>
            <a:r>
              <a:rPr lang="en-GB" dirty="0" smtClean="0"/>
              <a:t>Domestic Abuse Awareness Online Training</a:t>
            </a:r>
            <a:endParaRPr lang="en-GB" dirty="0"/>
          </a:p>
          <a:p>
            <a:pPr lvl="1"/>
            <a:r>
              <a:rPr lang="en-GB" b="1" dirty="0"/>
              <a:t>Access online at: </a:t>
            </a:r>
            <a:r>
              <a:rPr lang="en-GB" dirty="0">
                <a:hlinkClick r:id="rId4"/>
              </a:rPr>
              <a:t>https://</a:t>
            </a:r>
            <a:r>
              <a:rPr lang="en-GB" dirty="0" smtClean="0">
                <a:hlinkClick r:id="rId4"/>
              </a:rPr>
              <a:t>www.idas.org.uk/training</a:t>
            </a:r>
            <a:endParaRPr lang="en-GB" dirty="0" smtClean="0"/>
          </a:p>
          <a:p>
            <a:r>
              <a:rPr lang="en-GB" dirty="0" smtClean="0">
                <a:hlinkClick r:id="rId5"/>
              </a:rPr>
              <a:t>Govt guidance Coronavirus (Covid-19): support for victims of domestic abuse </a:t>
            </a:r>
            <a:endParaRPr lang="en-GB" sz="1800" dirty="0" smtClean="0"/>
          </a:p>
        </p:txBody>
      </p:sp>
      <p:sp>
        <p:nvSpPr>
          <p:cNvPr id="4" name="Rectangle 3"/>
          <p:cNvSpPr/>
          <p:nvPr/>
        </p:nvSpPr>
        <p:spPr>
          <a:xfrm>
            <a:off x="5642344" y="4905417"/>
            <a:ext cx="6096000" cy="923330"/>
          </a:xfrm>
          <a:prstGeom prst="rect">
            <a:avLst/>
          </a:prstGeom>
          <a:solidFill>
            <a:schemeClr val="bg1"/>
          </a:solidFill>
        </p:spPr>
        <p:txBody>
          <a:bodyPr>
            <a:spAutoFit/>
          </a:bodyPr>
          <a:lstStyle/>
          <a:p>
            <a:r>
              <a:rPr lang="en-GB" dirty="0">
                <a:hlinkClick r:id="rId6"/>
              </a:rPr>
              <a:t>https://www.idas.org.uk/resources/handbooks-leaflets-posters</a:t>
            </a:r>
            <a:r>
              <a:rPr lang="en-GB" dirty="0" smtClean="0">
                <a:hlinkClick r:id="rId6"/>
              </a:rPr>
              <a:t>/</a:t>
            </a:r>
            <a:endParaRPr lang="en-GB" dirty="0" smtClean="0"/>
          </a:p>
          <a:p>
            <a:endParaRPr lang="en-GB" dirty="0"/>
          </a:p>
        </p:txBody>
      </p:sp>
      <p:pic>
        <p:nvPicPr>
          <p:cNvPr id="5" name="Picture 4"/>
          <p:cNvPicPr>
            <a:picLocks noChangeAspect="1"/>
          </p:cNvPicPr>
          <p:nvPr/>
        </p:nvPicPr>
        <p:blipFill>
          <a:blip r:embed="rId7"/>
          <a:stretch>
            <a:fillRect/>
          </a:stretch>
        </p:blipFill>
        <p:spPr>
          <a:xfrm>
            <a:off x="7533983" y="1327077"/>
            <a:ext cx="2514006" cy="3507194"/>
          </a:xfrm>
          <a:prstGeom prst="rect">
            <a:avLst/>
          </a:prstGeom>
        </p:spPr>
      </p:pic>
    </p:spTree>
    <p:extLst>
      <p:ext uri="{BB962C8B-B14F-4D97-AF65-F5344CB8AC3E}">
        <p14:creationId xmlns:p14="http://schemas.microsoft.com/office/powerpoint/2010/main" val="1879123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Prevent: National and Local Update </a:t>
            </a:r>
            <a:endParaRPr lang="en-GB" dirty="0"/>
          </a:p>
        </p:txBody>
      </p:sp>
      <p:sp>
        <p:nvSpPr>
          <p:cNvPr id="3" name="Content Placeholder 2"/>
          <p:cNvSpPr>
            <a:spLocks noGrp="1"/>
          </p:cNvSpPr>
          <p:nvPr>
            <p:ph idx="1"/>
          </p:nvPr>
        </p:nvSpPr>
        <p:spPr>
          <a:xfrm>
            <a:off x="677334" y="1524001"/>
            <a:ext cx="4870026" cy="4517362"/>
          </a:xfrm>
        </p:spPr>
        <p:txBody>
          <a:bodyPr>
            <a:normAutofit fontScale="70000" lnSpcReduction="20000"/>
          </a:bodyPr>
          <a:lstStyle/>
          <a:p>
            <a:r>
              <a:rPr lang="en-GB" dirty="0" smtClean="0"/>
              <a:t>National</a:t>
            </a:r>
          </a:p>
          <a:p>
            <a:pPr lvl="1"/>
            <a:r>
              <a:rPr lang="en-GB" dirty="0" smtClean="0"/>
              <a:t>Referrals 50:50 Far Right /Isis Daesh</a:t>
            </a:r>
          </a:p>
          <a:p>
            <a:pPr lvl="1"/>
            <a:r>
              <a:rPr lang="en-GB" dirty="0" smtClean="0"/>
              <a:t>Terrorists/extremist exploiting  Covid-19 to ‘hook’ into online chat forums and then into  ‘closed more dangerous online spaces’</a:t>
            </a:r>
          </a:p>
          <a:p>
            <a:pPr lvl="1"/>
            <a:r>
              <a:rPr lang="en-GB" dirty="0" smtClean="0"/>
              <a:t>Conspiracy theories  inc 5g masts, fake news  about other groups e.g. Muslim, Jewish community  ‘spreading’ the problem</a:t>
            </a:r>
          </a:p>
          <a:p>
            <a:pPr lvl="1"/>
            <a:r>
              <a:rPr lang="en-GB" dirty="0" smtClean="0"/>
              <a:t>Vulnerable  are less able to access their ‘safe spaces’/protective factors  e.g. schools</a:t>
            </a:r>
          </a:p>
        </p:txBody>
      </p:sp>
      <p:sp>
        <p:nvSpPr>
          <p:cNvPr id="6" name="Content Placeholder 2"/>
          <p:cNvSpPr txBox="1">
            <a:spLocks/>
          </p:cNvSpPr>
          <p:nvPr/>
        </p:nvSpPr>
        <p:spPr>
          <a:xfrm>
            <a:off x="5838614" y="1564641"/>
            <a:ext cx="4870026" cy="1350393"/>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smtClean="0"/>
              <a:t>Local </a:t>
            </a:r>
          </a:p>
          <a:p>
            <a:r>
              <a:rPr lang="en-GB" sz="2300" dirty="0" smtClean="0"/>
              <a:t>See next 2 slides  - most referrals are from schools with the average of person referred aged 15</a:t>
            </a:r>
          </a:p>
          <a:p>
            <a:r>
              <a:rPr lang="en-GB" sz="2400" dirty="0"/>
              <a:t>New Channel </a:t>
            </a:r>
            <a:r>
              <a:rPr lang="en-GB" sz="2400" dirty="0" smtClean="0"/>
              <a:t>Leaflet </a:t>
            </a:r>
            <a:r>
              <a:rPr lang="en-GB" sz="2400" dirty="0"/>
              <a:t>for </a:t>
            </a:r>
            <a:r>
              <a:rPr lang="en-GB" sz="2400" dirty="0" smtClean="0"/>
              <a:t>North </a:t>
            </a:r>
            <a:r>
              <a:rPr lang="en-GB" sz="2400" dirty="0"/>
              <a:t>Yorkshire </a:t>
            </a:r>
            <a:r>
              <a:rPr lang="en-GB" sz="2400" dirty="0" smtClean="0"/>
              <a:t>Professionals </a:t>
            </a:r>
            <a:endParaRPr lang="en-GB" sz="2400" dirty="0"/>
          </a:p>
          <a:p>
            <a:endParaRPr lang="en-GB" sz="2300" dirty="0" smtClean="0"/>
          </a:p>
          <a:p>
            <a:endParaRPr lang="en-GB" sz="2300" dirty="0" smtClean="0"/>
          </a:p>
          <a:p>
            <a:endParaRPr lang="en-GB" sz="2300" dirty="0"/>
          </a:p>
          <a:p>
            <a:endParaRPr lang="en-GB" dirty="0" smtClean="0"/>
          </a:p>
          <a:p>
            <a:endParaRPr lang="en-GB" dirty="0" smtClean="0"/>
          </a:p>
        </p:txBody>
      </p:sp>
      <p:pic>
        <p:nvPicPr>
          <p:cNvPr id="5" name="Picture 4"/>
          <p:cNvPicPr>
            <a:picLocks noChangeAspect="1"/>
          </p:cNvPicPr>
          <p:nvPr/>
        </p:nvPicPr>
        <p:blipFill>
          <a:blip r:embed="rId3"/>
          <a:stretch>
            <a:fillRect/>
          </a:stretch>
        </p:blipFill>
        <p:spPr>
          <a:xfrm>
            <a:off x="6913583" y="2970982"/>
            <a:ext cx="1838325" cy="2590800"/>
          </a:xfrm>
          <a:prstGeom prst="rect">
            <a:avLst/>
          </a:prstGeom>
        </p:spPr>
      </p:pic>
      <p:sp>
        <p:nvSpPr>
          <p:cNvPr id="8" name="Rectangle 7"/>
          <p:cNvSpPr/>
          <p:nvPr/>
        </p:nvSpPr>
        <p:spPr>
          <a:xfrm>
            <a:off x="4975668" y="5638782"/>
            <a:ext cx="6096000" cy="800219"/>
          </a:xfrm>
          <a:prstGeom prst="rect">
            <a:avLst/>
          </a:prstGeom>
          <a:solidFill>
            <a:schemeClr val="bg1"/>
          </a:solidFill>
        </p:spPr>
        <p:txBody>
          <a:bodyPr>
            <a:spAutoFit/>
          </a:bodyPr>
          <a:lstStyle/>
          <a:p>
            <a:r>
              <a:rPr lang="en-GB" sz="1400" dirty="0">
                <a:hlinkClick r:id="rId4"/>
              </a:rPr>
              <a:t>https://www.safeguardingchildren.co.uk/professionals/practice-guidance</a:t>
            </a:r>
            <a:r>
              <a:rPr lang="en-GB" sz="1400" dirty="0" smtClean="0">
                <a:hlinkClick r:id="rId4"/>
              </a:rPr>
              <a:t>/</a:t>
            </a:r>
            <a:endParaRPr lang="en-GB" sz="1400" dirty="0" smtClean="0"/>
          </a:p>
          <a:p>
            <a:endParaRPr lang="en-GB" dirty="0"/>
          </a:p>
        </p:txBody>
      </p:sp>
    </p:spTree>
    <p:extLst>
      <p:ext uri="{BB962C8B-B14F-4D97-AF65-F5344CB8AC3E}">
        <p14:creationId xmlns:p14="http://schemas.microsoft.com/office/powerpoint/2010/main" val="72371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688" y="653495"/>
            <a:ext cx="3600400" cy="6186309"/>
          </a:xfrm>
          <a:prstGeom prst="rect">
            <a:avLst/>
          </a:prstGeom>
          <a:noFill/>
        </p:spPr>
        <p:txBody>
          <a:bodyPr wrap="square" rtlCol="0">
            <a:spAutoFit/>
          </a:bodyPr>
          <a:lstStyle/>
          <a:p>
            <a:r>
              <a:rPr lang="en-GB" sz="1200" b="1" dirty="0">
                <a:solidFill>
                  <a:srgbClr val="002060"/>
                </a:solidFill>
              </a:rPr>
              <a:t>National News</a:t>
            </a:r>
          </a:p>
          <a:p>
            <a:r>
              <a:rPr lang="en-GB" sz="1200" dirty="0">
                <a:solidFill>
                  <a:srgbClr val="002060"/>
                </a:solidFill>
              </a:rPr>
              <a:t>10/03/2020 The Prison Officers' Association (POA) has called for “fundamental review” of the UK prison de-radicalisation programmes. The convicted terrorist Usman KHAN had taken part in two programmes, and Sudesh AMMAN who injured the public in the Streatham knife attack had reportedly refused to engage with de-radicalisation. The POA National chair suggested that prisoners who did engage may be going ”through the motions”. </a:t>
            </a:r>
            <a:r>
              <a:rPr lang="en-GB" sz="1200" dirty="0">
                <a:solidFill>
                  <a:srgbClr val="002060"/>
                </a:solidFill>
                <a:hlinkClick r:id="rId3"/>
              </a:rPr>
              <a:t>BBC News</a:t>
            </a:r>
            <a:r>
              <a:rPr lang="en-GB" sz="1200" dirty="0">
                <a:solidFill>
                  <a:srgbClr val="002060"/>
                </a:solidFill>
              </a:rPr>
              <a:t> </a:t>
            </a:r>
          </a:p>
          <a:p>
            <a:endParaRPr lang="en-GB" sz="1200" dirty="0">
              <a:solidFill>
                <a:srgbClr val="002060"/>
              </a:solidFill>
            </a:endParaRPr>
          </a:p>
          <a:p>
            <a:r>
              <a:rPr lang="en-GB" sz="1200" b="1" dirty="0">
                <a:solidFill>
                  <a:srgbClr val="002060"/>
                </a:solidFill>
              </a:rPr>
              <a:t>Local News and Issues</a:t>
            </a:r>
          </a:p>
          <a:p>
            <a:r>
              <a:rPr lang="en-GB" sz="1200" dirty="0">
                <a:solidFill>
                  <a:srgbClr val="002060"/>
                </a:solidFill>
              </a:rPr>
              <a:t>04/03/2020 Stickers, which appear to promote white supremacist views have been posted outside a primary school near York, police are actively seeking those involved. </a:t>
            </a:r>
            <a:r>
              <a:rPr lang="en-GB" sz="1200" dirty="0">
                <a:solidFill>
                  <a:srgbClr val="002060"/>
                </a:solidFill>
                <a:hlinkClick r:id="rId4"/>
              </a:rPr>
              <a:t>BBC News</a:t>
            </a:r>
            <a:r>
              <a:rPr lang="en-GB" sz="1200" dirty="0">
                <a:solidFill>
                  <a:srgbClr val="002060"/>
                </a:solidFill>
              </a:rPr>
              <a:t> </a:t>
            </a:r>
            <a:endParaRPr lang="en-GB" sz="1200" u="sng" dirty="0">
              <a:solidFill>
                <a:srgbClr val="002060"/>
              </a:solidFill>
            </a:endParaRPr>
          </a:p>
          <a:p>
            <a:r>
              <a:rPr lang="en-GB" sz="1200" dirty="0">
                <a:solidFill>
                  <a:srgbClr val="002060"/>
                </a:solidFill>
              </a:rPr>
              <a:t>05/03/2020 A Planned CTP operation evacuated an area of York utilising a bomb disposal unit in the arrest of a 21-year old man on suspicion of possession of documents likely to be of use to a terrorist. </a:t>
            </a:r>
            <a:r>
              <a:rPr lang="en-GB" sz="1200" u="sng" dirty="0">
                <a:solidFill>
                  <a:srgbClr val="002060"/>
                </a:solidFill>
                <a:hlinkClick r:id="rId5"/>
              </a:rPr>
              <a:t>BBC News</a:t>
            </a:r>
            <a:r>
              <a:rPr lang="en-GB" sz="1200" dirty="0">
                <a:solidFill>
                  <a:srgbClr val="002060"/>
                </a:solidFill>
              </a:rPr>
              <a:t> </a:t>
            </a:r>
            <a:endParaRPr lang="en-GB" sz="1200" b="1" dirty="0">
              <a:solidFill>
                <a:srgbClr val="002060"/>
              </a:solidFill>
            </a:endParaRPr>
          </a:p>
          <a:p>
            <a:r>
              <a:rPr lang="en-GB" sz="1200" dirty="0">
                <a:solidFill>
                  <a:srgbClr val="002060"/>
                </a:solidFill>
              </a:rPr>
              <a:t>26/03/2020 A man has pleaded guilty to possessing explosive substances, downloading terror manuals and discussing plans to launch an attack. Anwar Said DRIOUICH, 22, from Middlesbrough, is part of a misogynistic movement named ‘Incel’ which has been associated with at least six mass-shootings in the US. </a:t>
            </a:r>
          </a:p>
          <a:p>
            <a:r>
              <a:rPr lang="en-GB" sz="1200" b="1" dirty="0">
                <a:solidFill>
                  <a:srgbClr val="002060"/>
                </a:solidFill>
              </a:rPr>
              <a:t>Resources</a:t>
            </a:r>
            <a:r>
              <a:rPr lang="en-GB" sz="1200" dirty="0">
                <a:solidFill>
                  <a:srgbClr val="002060"/>
                </a:solidFill>
              </a:rPr>
              <a:t> </a:t>
            </a:r>
            <a:br>
              <a:rPr lang="en-GB" sz="1200" dirty="0">
                <a:solidFill>
                  <a:srgbClr val="002060"/>
                </a:solidFill>
              </a:rPr>
            </a:br>
            <a:r>
              <a:rPr lang="en-GB" sz="1200" dirty="0">
                <a:solidFill>
                  <a:srgbClr val="002060"/>
                </a:solidFill>
              </a:rPr>
              <a:t>Link to a Hate Symbols Database -&gt; </a:t>
            </a:r>
            <a:r>
              <a:rPr lang="en-GB" sz="1200" dirty="0">
                <a:solidFill>
                  <a:srgbClr val="002060"/>
                </a:solidFill>
                <a:hlinkClick r:id="rId6"/>
              </a:rPr>
              <a:t>Hate Symbols</a:t>
            </a:r>
            <a:endParaRPr lang="en-GB" sz="1200" dirty="0">
              <a:solidFill>
                <a:srgbClr val="002060"/>
              </a:solidFill>
            </a:endParaRPr>
          </a:p>
        </p:txBody>
      </p:sp>
      <p:sp>
        <p:nvSpPr>
          <p:cNvPr id="7" name="TextBox 6"/>
          <p:cNvSpPr txBox="1"/>
          <p:nvPr/>
        </p:nvSpPr>
        <p:spPr>
          <a:xfrm>
            <a:off x="5735960" y="980728"/>
            <a:ext cx="3744416" cy="3046988"/>
          </a:xfrm>
          <a:prstGeom prst="rect">
            <a:avLst/>
          </a:prstGeom>
          <a:noFill/>
        </p:spPr>
        <p:txBody>
          <a:bodyPr wrap="square" rtlCol="0">
            <a:spAutoFit/>
          </a:bodyPr>
          <a:lstStyle/>
          <a:p>
            <a:r>
              <a:rPr lang="en-GB" sz="1200" b="1" dirty="0" smtClean="0">
                <a:solidFill>
                  <a:srgbClr val="002060"/>
                </a:solidFill>
              </a:rPr>
              <a:t>Counter Terrorism Local Profile (CTLP)</a:t>
            </a:r>
            <a:endParaRPr lang="en-GB" sz="1200" b="1" dirty="0">
              <a:solidFill>
                <a:srgbClr val="002060"/>
              </a:solidFill>
            </a:endParaRPr>
          </a:p>
          <a:p>
            <a:r>
              <a:rPr lang="en-GB" sz="1200" dirty="0">
                <a:solidFill>
                  <a:srgbClr val="002060"/>
                </a:solidFill>
              </a:rPr>
              <a:t>The 2019 CTLP for North Yorkshire has been sent to all Prevent leads. A not protectively marked version is available from your Prevent Lead or Prevent Police.  </a:t>
            </a:r>
          </a:p>
          <a:p>
            <a:r>
              <a:rPr lang="en-GB" sz="1200" dirty="0">
                <a:solidFill>
                  <a:srgbClr val="002060"/>
                </a:solidFill>
              </a:rPr>
              <a:t>The key points to come out of this are: </a:t>
            </a:r>
          </a:p>
          <a:p>
            <a:pPr marL="171450" indent="-171450">
              <a:buFont typeface="Arial" panose="020B0604020202020204" pitchFamily="34" charset="0"/>
              <a:buChar char="•"/>
            </a:pPr>
            <a:r>
              <a:rPr lang="en-GB" sz="1200" dirty="0">
                <a:solidFill>
                  <a:srgbClr val="002060"/>
                </a:solidFill>
              </a:rPr>
              <a:t>The main threat to the UK remains International Terrorism, such as that posed by Daesh and Al-Qaida.</a:t>
            </a:r>
          </a:p>
          <a:p>
            <a:pPr marL="171450" indent="-171450">
              <a:buFont typeface="Arial" panose="020B0604020202020204" pitchFamily="34" charset="0"/>
              <a:buChar char="•"/>
            </a:pPr>
            <a:r>
              <a:rPr lang="en-GB" sz="1200" dirty="0">
                <a:solidFill>
                  <a:srgbClr val="002060"/>
                </a:solidFill>
              </a:rPr>
              <a:t>Within North Yorkshire the main threat is from the Right Wing</a:t>
            </a:r>
          </a:p>
          <a:p>
            <a:pPr marL="171450" indent="-171450">
              <a:buFont typeface="Arial" panose="020B0604020202020204" pitchFamily="34" charset="0"/>
              <a:buChar char="•"/>
            </a:pPr>
            <a:r>
              <a:rPr lang="en-GB" sz="1200" dirty="0">
                <a:solidFill>
                  <a:srgbClr val="002060"/>
                </a:solidFill>
              </a:rPr>
              <a:t>The primary method used in recent attacks is low-technology Lone Actor offences, where knives and vehicles are used.</a:t>
            </a:r>
          </a:p>
          <a:p>
            <a:endParaRPr lang="en-GB" sz="1200" dirty="0">
              <a:solidFill>
                <a:srgbClr val="002060"/>
              </a:solidFill>
            </a:endParaRPr>
          </a:p>
          <a:p>
            <a:endParaRPr lang="en-GB" sz="1200" dirty="0">
              <a:solidFill>
                <a:srgbClr val="002060"/>
              </a:solidFill>
            </a:endParaRPr>
          </a:p>
        </p:txBody>
      </p:sp>
      <p:sp>
        <p:nvSpPr>
          <p:cNvPr id="8" name="TextBox 7"/>
          <p:cNvSpPr txBox="1"/>
          <p:nvPr/>
        </p:nvSpPr>
        <p:spPr>
          <a:xfrm>
            <a:off x="2351584" y="272842"/>
            <a:ext cx="7128792" cy="707886"/>
          </a:xfrm>
          <a:prstGeom prst="rect">
            <a:avLst/>
          </a:prstGeom>
          <a:noFill/>
        </p:spPr>
        <p:txBody>
          <a:bodyPr wrap="square" rtlCol="0">
            <a:spAutoFit/>
          </a:bodyPr>
          <a:lstStyle/>
          <a:p>
            <a:pPr algn="ctr"/>
            <a:r>
              <a:rPr lang="en-GB" sz="2000" b="1" dirty="0">
                <a:solidFill>
                  <a:srgbClr val="002060"/>
                </a:solidFill>
              </a:rPr>
              <a:t>North Yorkshire Police – Prevent Briefing</a:t>
            </a:r>
          </a:p>
          <a:p>
            <a:pPr algn="ctr"/>
            <a:r>
              <a:rPr lang="en-GB" sz="2000" b="1" dirty="0">
                <a:solidFill>
                  <a:srgbClr val="002060"/>
                </a:solidFill>
              </a:rPr>
              <a:t>January – March 2020</a:t>
            </a:r>
          </a:p>
        </p:txBody>
      </p:sp>
      <p:sp>
        <p:nvSpPr>
          <p:cNvPr id="2" name="Footer Placeholder 1"/>
          <p:cNvSpPr>
            <a:spLocks noGrp="1"/>
          </p:cNvSpPr>
          <p:nvPr>
            <p:ph type="ftr" sz="quarter" idx="11"/>
          </p:nvPr>
        </p:nvSpPr>
        <p:spPr>
          <a:xfrm>
            <a:off x="3431704" y="-19472"/>
            <a:ext cx="4968552" cy="365125"/>
          </a:xfrm>
        </p:spPr>
        <p:txBody>
          <a:bodyPr/>
          <a:lstStyle/>
          <a:p>
            <a:pPr>
              <a:defRPr/>
            </a:pPr>
            <a:r>
              <a:rPr lang="en-GB" dirty="0" smtClean="0"/>
              <a:t>OFFICIAL – SENSITIVE ORGANISATIONAL – RECIPIENTS ONLY</a:t>
            </a:r>
            <a:endParaRPr lang="en-GB" dirty="0"/>
          </a:p>
        </p:txBody>
      </p:sp>
      <p:sp>
        <p:nvSpPr>
          <p:cNvPr id="3" name="TextBox 2"/>
          <p:cNvSpPr txBox="1"/>
          <p:nvPr/>
        </p:nvSpPr>
        <p:spPr>
          <a:xfrm>
            <a:off x="5735960" y="3581722"/>
            <a:ext cx="4320480" cy="3416320"/>
          </a:xfrm>
          <a:prstGeom prst="rect">
            <a:avLst/>
          </a:prstGeom>
          <a:noFill/>
        </p:spPr>
        <p:txBody>
          <a:bodyPr wrap="square" rtlCol="0">
            <a:spAutoFit/>
          </a:bodyPr>
          <a:lstStyle/>
          <a:p>
            <a:r>
              <a:rPr lang="en-GB" sz="1200" b="1" dirty="0">
                <a:solidFill>
                  <a:srgbClr val="002060"/>
                </a:solidFill>
              </a:rPr>
              <a:t>Training, Events and Communications</a:t>
            </a:r>
          </a:p>
          <a:p>
            <a:r>
              <a:rPr lang="en-GB" sz="1200" dirty="0">
                <a:solidFill>
                  <a:srgbClr val="002060"/>
                </a:solidFill>
              </a:rPr>
              <a:t>In January 2020 Prevent Police presented at the Head teachers/ designated safeguarding leads network days with a whistle stop tour of Prevent and Channel. </a:t>
            </a:r>
          </a:p>
          <a:p>
            <a:r>
              <a:rPr lang="en-GB" sz="1200" dirty="0">
                <a:solidFill>
                  <a:srgbClr val="002060"/>
                </a:solidFill>
              </a:rPr>
              <a:t> </a:t>
            </a:r>
            <a:endParaRPr lang="en-GB" sz="1200" b="1" dirty="0">
              <a:solidFill>
                <a:srgbClr val="002060"/>
              </a:solidFill>
            </a:endParaRPr>
          </a:p>
          <a:p>
            <a:r>
              <a:rPr lang="en-GB" sz="1200" dirty="0">
                <a:solidFill>
                  <a:srgbClr val="002060"/>
                </a:solidFill>
              </a:rPr>
              <a:t>Due to COVID-19 the police Prevent Champions training for May, and the multi-agency training planned for June has been cancelled with no new date planned as yet. We may look to host something virtual later in the year. </a:t>
            </a:r>
          </a:p>
          <a:p>
            <a:endParaRPr lang="en-GB" sz="1200" dirty="0">
              <a:solidFill>
                <a:srgbClr val="002060"/>
              </a:solidFill>
            </a:endParaRPr>
          </a:p>
          <a:p>
            <a:r>
              <a:rPr lang="en-GB" sz="1200" dirty="0">
                <a:solidFill>
                  <a:srgbClr val="002060"/>
                </a:solidFill>
              </a:rPr>
              <a:t>From April to September North Yorkshire Police will be promoting Prevent and Lets Talk about It messaging on Social Media, support this by sharing our messages and following us </a:t>
            </a:r>
            <a:r>
              <a:rPr lang="en-GB" sz="1200" dirty="0"/>
              <a:t>@NypPrevent</a:t>
            </a:r>
            <a:endParaRPr lang="en-GB" sz="1200" dirty="0">
              <a:solidFill>
                <a:srgbClr val="002060"/>
              </a:solidFill>
            </a:endParaRPr>
          </a:p>
          <a:p>
            <a:endParaRPr lang="en-GB" sz="1200" dirty="0">
              <a:solidFill>
                <a:srgbClr val="002060"/>
              </a:solidFill>
            </a:endParaRPr>
          </a:p>
          <a:p>
            <a:r>
              <a:rPr lang="en-GB" sz="1200" b="1" dirty="0">
                <a:solidFill>
                  <a:srgbClr val="002060"/>
                </a:solidFill>
              </a:rPr>
              <a:t>Prevent Military Meetings</a:t>
            </a:r>
          </a:p>
          <a:p>
            <a:r>
              <a:rPr lang="en-GB" sz="1200" dirty="0">
                <a:solidFill>
                  <a:srgbClr val="002060"/>
                </a:solidFill>
              </a:rPr>
              <a:t>These are currently suspended and will recommence asap</a:t>
            </a:r>
          </a:p>
          <a:p>
            <a:endParaRPr lang="en-GB" sz="1200" dirty="0"/>
          </a:p>
        </p:txBody>
      </p:sp>
    </p:spTree>
    <p:extLst>
      <p:ext uri="{BB962C8B-B14F-4D97-AF65-F5344CB8AC3E}">
        <p14:creationId xmlns:p14="http://schemas.microsoft.com/office/powerpoint/2010/main" val="3318330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6725612" y="1663353"/>
          <a:ext cx="4416152" cy="2659972"/>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6456040" y="345430"/>
            <a:ext cx="2786856" cy="923330"/>
            <a:chOff x="4765183" y="614878"/>
            <a:chExt cx="2153814" cy="923330"/>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263" y="753569"/>
              <a:ext cx="323734" cy="72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bwMode="auto">
            <a:xfrm>
              <a:off x="4901547" y="614878"/>
              <a:ext cx="1881086" cy="923330"/>
            </a:xfrm>
            <a:prstGeom prst="rect">
              <a:avLst/>
            </a:prstGeom>
            <a:noFill/>
          </p:spPr>
          <p:txBody>
            <a:bodyPr wrap="square">
              <a:spAutoFit/>
            </a:bodyPr>
            <a:lstStyle/>
            <a:p>
              <a:pPr algn="ctr" eaLnBrk="0" hangingPunct="0">
                <a:defRPr/>
              </a:pPr>
              <a:r>
                <a:rPr lang="en-GB" b="1" dirty="0">
                  <a:solidFill>
                    <a:srgbClr val="002060"/>
                  </a:solidFill>
                </a:rPr>
                <a:t> Referrals By Gender</a:t>
              </a:r>
            </a:p>
            <a:p>
              <a:pPr algn="ctr" eaLnBrk="0" hangingPunct="0">
                <a:defRPr/>
              </a:pPr>
              <a:r>
                <a:rPr lang="en-GB" dirty="0">
                  <a:solidFill>
                    <a:schemeClr val="accent6">
                      <a:lumMod val="75000"/>
                    </a:schemeClr>
                  </a:solidFill>
                </a:rPr>
                <a:t>0% Female </a:t>
              </a:r>
            </a:p>
            <a:p>
              <a:pPr algn="ctr" eaLnBrk="0" hangingPunct="0">
                <a:defRPr/>
              </a:pPr>
              <a:r>
                <a:rPr lang="en-GB" dirty="0">
                  <a:solidFill>
                    <a:srgbClr val="002060"/>
                  </a:solidFill>
                </a:rPr>
                <a:t> </a:t>
              </a:r>
              <a:r>
                <a:rPr lang="en-GB" dirty="0">
                  <a:solidFill>
                    <a:srgbClr val="0070C0"/>
                  </a:solidFill>
                </a:rPr>
                <a:t>100% Male </a:t>
              </a:r>
            </a:p>
          </p:txBody>
        </p:sp>
        <p:pic>
          <p:nvPicPr>
            <p:cNvPr id="11" name="Picture 10" descr="Image result for clip art woman image"/>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4765183" y="786883"/>
              <a:ext cx="303062" cy="701780"/>
            </a:xfrm>
            <a:prstGeom prst="rect">
              <a:avLst/>
            </a:prstGeom>
            <a:solidFill>
              <a:schemeClr val="bg1">
                <a:lumMod val="75000"/>
              </a:schemeClr>
            </a:solidFill>
          </p:spPr>
        </p:pic>
      </p:grpSp>
      <p:graphicFrame>
        <p:nvGraphicFramePr>
          <p:cNvPr id="14" name="Chart 13"/>
          <p:cNvGraphicFramePr/>
          <p:nvPr>
            <p:extLst/>
          </p:nvPr>
        </p:nvGraphicFramePr>
        <p:xfrm>
          <a:off x="6432603" y="4418461"/>
          <a:ext cx="4407814" cy="23762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p:nvPr>
            <p:extLst/>
          </p:nvPr>
        </p:nvGraphicFramePr>
        <p:xfrm>
          <a:off x="1572571" y="216629"/>
          <a:ext cx="4860032" cy="324522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hart 23"/>
          <p:cNvGraphicFramePr/>
          <p:nvPr>
            <p:extLst/>
          </p:nvPr>
        </p:nvGraphicFramePr>
        <p:xfrm>
          <a:off x="1703512" y="3370064"/>
          <a:ext cx="5166112" cy="3487936"/>
        </p:xfrm>
        <a:graphic>
          <a:graphicData uri="http://schemas.openxmlformats.org/drawingml/2006/chart">
            <c:chart xmlns:c="http://schemas.openxmlformats.org/drawingml/2006/chart" xmlns:r="http://schemas.openxmlformats.org/officeDocument/2006/relationships" r:id="rId8"/>
          </a:graphicData>
        </a:graphic>
      </p:graphicFrame>
      <p:sp>
        <p:nvSpPr>
          <p:cNvPr id="2" name="Rectangle 1"/>
          <p:cNvSpPr/>
          <p:nvPr/>
        </p:nvSpPr>
        <p:spPr>
          <a:xfrm>
            <a:off x="6328464" y="1705813"/>
            <a:ext cx="1614468" cy="954107"/>
          </a:xfrm>
          <a:prstGeom prst="rect">
            <a:avLst/>
          </a:prstGeom>
          <a:noFill/>
        </p:spPr>
        <p:txBody>
          <a:bodyPr wrap="squar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Average age 15</a:t>
            </a:r>
          </a:p>
        </p:txBody>
      </p:sp>
      <p:sp>
        <p:nvSpPr>
          <p:cNvPr id="3" name="Footer Placeholder 2"/>
          <p:cNvSpPr>
            <a:spLocks noGrp="1"/>
          </p:cNvSpPr>
          <p:nvPr>
            <p:ph type="ftr" sz="quarter" idx="11"/>
          </p:nvPr>
        </p:nvSpPr>
        <p:spPr>
          <a:xfrm>
            <a:off x="3791745" y="-27384"/>
            <a:ext cx="4865243" cy="365125"/>
          </a:xfrm>
        </p:spPr>
        <p:txBody>
          <a:bodyPr/>
          <a:lstStyle/>
          <a:p>
            <a:pPr>
              <a:defRPr/>
            </a:pPr>
            <a:r>
              <a:rPr lang="en-GB" dirty="0"/>
              <a:t>OFFICIAL – SENSITIVE </a:t>
            </a:r>
            <a:r>
              <a:rPr lang="en-GB" dirty="0" smtClean="0"/>
              <a:t>ORGANISATIONAL </a:t>
            </a:r>
            <a:r>
              <a:rPr lang="en-GB" dirty="0"/>
              <a:t>– RECIPIENTS ONLY</a:t>
            </a:r>
          </a:p>
        </p:txBody>
      </p:sp>
    </p:spTree>
    <p:extLst>
      <p:ext uri="{BB962C8B-B14F-4D97-AF65-F5344CB8AC3E}">
        <p14:creationId xmlns:p14="http://schemas.microsoft.com/office/powerpoint/2010/main" val="718470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94" y="593504"/>
            <a:ext cx="8596668" cy="1320800"/>
          </a:xfrm>
        </p:spPr>
        <p:txBody>
          <a:bodyPr/>
          <a:lstStyle/>
          <a:p>
            <a:r>
              <a:rPr lang="en-GB" dirty="0" smtClean="0"/>
              <a:t>Prevent: actions </a:t>
            </a:r>
            <a:endParaRPr lang="en-GB" dirty="0"/>
          </a:p>
        </p:txBody>
      </p:sp>
      <p:sp>
        <p:nvSpPr>
          <p:cNvPr id="3" name="Content Placeholder 2"/>
          <p:cNvSpPr>
            <a:spLocks noGrp="1"/>
          </p:cNvSpPr>
          <p:nvPr>
            <p:ph idx="1"/>
          </p:nvPr>
        </p:nvSpPr>
        <p:spPr>
          <a:xfrm>
            <a:off x="677334" y="1584961"/>
            <a:ext cx="5012266" cy="4456402"/>
          </a:xfrm>
        </p:spPr>
        <p:txBody>
          <a:bodyPr>
            <a:normAutofit fontScale="77500" lnSpcReduction="20000"/>
          </a:bodyPr>
          <a:lstStyle/>
          <a:p>
            <a:r>
              <a:rPr lang="en-GB" dirty="0" smtClean="0"/>
              <a:t>Encourage staff to share concerns with DSLs and follow usual safeguarding procedures – provide evidence even if more limited than typical e.g. concerns from staff/parent phone calls </a:t>
            </a:r>
          </a:p>
          <a:p>
            <a:r>
              <a:rPr lang="en-GB" dirty="0" smtClean="0"/>
              <a:t>Seek advice from North Yorkshire local Prevent officers</a:t>
            </a:r>
          </a:p>
          <a:p>
            <a:r>
              <a:rPr lang="en-GB" dirty="0" smtClean="0"/>
              <a:t>Use of supporting resources for pupils and parent/carers</a:t>
            </a:r>
          </a:p>
          <a:p>
            <a:endParaRPr lang="en-GB" dirty="0" smtClean="0"/>
          </a:p>
          <a:p>
            <a:endParaRPr lang="en-GB" dirty="0"/>
          </a:p>
        </p:txBody>
      </p:sp>
      <p:pic>
        <p:nvPicPr>
          <p:cNvPr id="4" name="Picture 3"/>
          <p:cNvPicPr>
            <a:picLocks noChangeAspect="1"/>
          </p:cNvPicPr>
          <p:nvPr/>
        </p:nvPicPr>
        <p:blipFill>
          <a:blip r:embed="rId3"/>
          <a:stretch>
            <a:fillRect/>
          </a:stretch>
        </p:blipFill>
        <p:spPr>
          <a:xfrm>
            <a:off x="7423065" y="83356"/>
            <a:ext cx="3643138" cy="2786097"/>
          </a:xfrm>
          <a:prstGeom prst="rect">
            <a:avLst/>
          </a:prstGeom>
        </p:spPr>
      </p:pic>
      <p:sp>
        <p:nvSpPr>
          <p:cNvPr id="5" name="Rectangle 4"/>
          <p:cNvSpPr/>
          <p:nvPr/>
        </p:nvSpPr>
        <p:spPr>
          <a:xfrm>
            <a:off x="6217398" y="2934871"/>
            <a:ext cx="5629683" cy="646331"/>
          </a:xfrm>
          <a:prstGeom prst="rect">
            <a:avLst/>
          </a:prstGeom>
          <a:solidFill>
            <a:schemeClr val="bg1"/>
          </a:solidFill>
        </p:spPr>
        <p:txBody>
          <a:bodyPr wrap="none">
            <a:spAutoFit/>
          </a:bodyPr>
          <a:lstStyle/>
          <a:p>
            <a:r>
              <a:rPr lang="en-GB" dirty="0">
                <a:hlinkClick r:id="rId4"/>
              </a:rPr>
              <a:t>https://</a:t>
            </a:r>
            <a:r>
              <a:rPr lang="en-GB" dirty="0" smtClean="0">
                <a:hlinkClick r:id="rId4"/>
              </a:rPr>
              <a:t>www.lgfl.net/online-safety/resource-centre</a:t>
            </a:r>
            <a:endParaRPr lang="en-GB" dirty="0" smtClean="0"/>
          </a:p>
          <a:p>
            <a:endParaRPr lang="en-GB" dirty="0"/>
          </a:p>
        </p:txBody>
      </p:sp>
      <p:pic>
        <p:nvPicPr>
          <p:cNvPr id="6" name="Picture 5"/>
          <p:cNvPicPr>
            <a:picLocks noChangeAspect="1"/>
          </p:cNvPicPr>
          <p:nvPr/>
        </p:nvPicPr>
        <p:blipFill>
          <a:blip r:embed="rId5"/>
          <a:stretch>
            <a:fillRect/>
          </a:stretch>
        </p:blipFill>
        <p:spPr>
          <a:xfrm>
            <a:off x="8646041" y="3313698"/>
            <a:ext cx="2924669" cy="3544302"/>
          </a:xfrm>
          <a:prstGeom prst="rect">
            <a:avLst/>
          </a:prstGeom>
        </p:spPr>
      </p:pic>
      <p:sp>
        <p:nvSpPr>
          <p:cNvPr id="7" name="Rectangle 6"/>
          <p:cNvSpPr/>
          <p:nvPr/>
        </p:nvSpPr>
        <p:spPr>
          <a:xfrm>
            <a:off x="5881442" y="4601769"/>
            <a:ext cx="2572756" cy="646331"/>
          </a:xfrm>
          <a:prstGeom prst="rect">
            <a:avLst/>
          </a:prstGeom>
        </p:spPr>
        <p:txBody>
          <a:bodyPr wrap="none">
            <a:spAutoFit/>
          </a:bodyPr>
          <a:lstStyle/>
          <a:p>
            <a:r>
              <a:rPr lang="en-GB" dirty="0">
                <a:hlinkClick r:id="rId6"/>
              </a:rPr>
              <a:t>https://www.ltai.info</a:t>
            </a:r>
            <a:r>
              <a:rPr lang="en-GB" dirty="0" smtClean="0">
                <a:hlinkClick r:id="rId6"/>
              </a:rPr>
              <a:t>/</a:t>
            </a:r>
            <a:endParaRPr lang="en-GB" dirty="0" smtClean="0"/>
          </a:p>
          <a:p>
            <a:endParaRPr lang="en-GB" dirty="0"/>
          </a:p>
        </p:txBody>
      </p:sp>
    </p:spTree>
    <p:extLst>
      <p:ext uri="{BB962C8B-B14F-4D97-AF65-F5344CB8AC3E}">
        <p14:creationId xmlns:p14="http://schemas.microsoft.com/office/powerpoint/2010/main" val="268924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Children Safe in Education 2020</a:t>
            </a:r>
            <a:endParaRPr lang="en-GB" dirty="0"/>
          </a:p>
        </p:txBody>
      </p:sp>
      <p:sp>
        <p:nvSpPr>
          <p:cNvPr id="8" name="Content Placeholder 7"/>
          <p:cNvSpPr>
            <a:spLocks noGrp="1"/>
          </p:cNvSpPr>
          <p:nvPr>
            <p:ph idx="1"/>
          </p:nvPr>
        </p:nvSpPr>
        <p:spPr>
          <a:xfrm>
            <a:off x="677334" y="2160589"/>
            <a:ext cx="5447305" cy="3880773"/>
          </a:xfrm>
        </p:spPr>
        <p:txBody>
          <a:bodyPr>
            <a:normAutofit/>
          </a:bodyPr>
          <a:lstStyle/>
          <a:p>
            <a:r>
              <a:rPr lang="en-GB" sz="2000" dirty="0"/>
              <a:t>The DfE have suspended the consultation </a:t>
            </a:r>
            <a:r>
              <a:rPr lang="en-GB" sz="2000" dirty="0" smtClean="0"/>
              <a:t>on </a:t>
            </a:r>
            <a:r>
              <a:rPr lang="en-GB" sz="2000" dirty="0"/>
              <a:t>their proposed amendments to Keeping Children Safe in Education due to the impact of the COVID-19 </a:t>
            </a:r>
            <a:r>
              <a:rPr lang="en-GB" sz="2000" dirty="0" smtClean="0"/>
              <a:t>virus</a:t>
            </a:r>
          </a:p>
          <a:p>
            <a:r>
              <a:rPr lang="en-GB" sz="2000" dirty="0" smtClean="0"/>
              <a:t>The NYSCP Autumn term refresh of the sample Child Protection Policy for schools and the NYSP Safeguarding </a:t>
            </a:r>
            <a:r>
              <a:rPr lang="en-GB" sz="2000" dirty="0"/>
              <a:t>A</a:t>
            </a:r>
            <a:r>
              <a:rPr lang="en-GB" sz="2000" dirty="0" smtClean="0"/>
              <a:t>udit for Schools will take into account </a:t>
            </a:r>
            <a:r>
              <a:rPr lang="en-GB" sz="2000" dirty="0"/>
              <a:t>any Keeping Children Safe in Education </a:t>
            </a:r>
            <a:r>
              <a:rPr lang="en-GB" sz="2000" dirty="0" smtClean="0"/>
              <a:t>2020 published changes</a:t>
            </a:r>
          </a:p>
        </p:txBody>
      </p:sp>
      <p:pic>
        <p:nvPicPr>
          <p:cNvPr id="9" name="Picture 8"/>
          <p:cNvPicPr>
            <a:picLocks noChangeAspect="1"/>
          </p:cNvPicPr>
          <p:nvPr/>
        </p:nvPicPr>
        <p:blipFill>
          <a:blip r:embed="rId3"/>
          <a:stretch>
            <a:fillRect/>
          </a:stretch>
        </p:blipFill>
        <p:spPr>
          <a:xfrm>
            <a:off x="6735977" y="1510108"/>
            <a:ext cx="2377646" cy="3371380"/>
          </a:xfrm>
          <a:prstGeom prst="rect">
            <a:avLst/>
          </a:prstGeom>
        </p:spPr>
      </p:pic>
      <p:sp>
        <p:nvSpPr>
          <p:cNvPr id="10" name="TextBox 9"/>
          <p:cNvSpPr txBox="1"/>
          <p:nvPr/>
        </p:nvSpPr>
        <p:spPr>
          <a:xfrm>
            <a:off x="6505128" y="5043332"/>
            <a:ext cx="3393713" cy="1477328"/>
          </a:xfrm>
          <a:prstGeom prst="rect">
            <a:avLst/>
          </a:prstGeom>
          <a:solidFill>
            <a:schemeClr val="bg1"/>
          </a:solidFill>
        </p:spPr>
        <p:txBody>
          <a:bodyPr wrap="square" rtlCol="0">
            <a:spAutoFit/>
          </a:bodyPr>
          <a:lstStyle/>
          <a:p>
            <a:r>
              <a:rPr lang="en-GB" dirty="0">
                <a:hlinkClick r:id="rId4"/>
              </a:rPr>
              <a:t>https://consult.education.gov.uk/safeguarding-in-schools-team/keeping-children-safe-in-education-2020</a:t>
            </a:r>
            <a:r>
              <a:rPr lang="en-GB" dirty="0" smtClean="0">
                <a:hlinkClick r:id="rId4"/>
              </a:rPr>
              <a:t>/</a:t>
            </a:r>
            <a:endParaRPr lang="en-GB" dirty="0" smtClean="0"/>
          </a:p>
          <a:p>
            <a:endParaRPr lang="en-GB" dirty="0"/>
          </a:p>
        </p:txBody>
      </p:sp>
    </p:spTree>
    <p:extLst>
      <p:ext uri="{BB962C8B-B14F-4D97-AF65-F5344CB8AC3E}">
        <p14:creationId xmlns:p14="http://schemas.microsoft.com/office/powerpoint/2010/main" val="1280843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NYSCP Temporary Changes </a:t>
            </a:r>
            <a:endParaRPr lang="en-GB" dirty="0"/>
          </a:p>
        </p:txBody>
      </p:sp>
      <p:sp>
        <p:nvSpPr>
          <p:cNvPr id="3" name="Content Placeholder 2"/>
          <p:cNvSpPr>
            <a:spLocks noGrp="1"/>
          </p:cNvSpPr>
          <p:nvPr>
            <p:ph idx="1"/>
          </p:nvPr>
        </p:nvSpPr>
        <p:spPr>
          <a:xfrm>
            <a:off x="677334" y="1730477"/>
            <a:ext cx="5604196" cy="4310885"/>
          </a:xfrm>
        </p:spPr>
        <p:txBody>
          <a:bodyPr>
            <a:normAutofit fontScale="70000" lnSpcReduction="20000"/>
          </a:bodyPr>
          <a:lstStyle/>
          <a:p>
            <a:r>
              <a:rPr lang="en-GB" sz="3000" dirty="0" smtClean="0"/>
              <a:t>Face-to-face </a:t>
            </a:r>
            <a:r>
              <a:rPr lang="en-GB" sz="3000" dirty="0"/>
              <a:t>meetings cannot be held until further notice. These include Child Protection Conferences, and Looked After Reviews</a:t>
            </a:r>
            <a:r>
              <a:rPr lang="en-GB" sz="3000" dirty="0" smtClean="0"/>
              <a:t>.</a:t>
            </a:r>
          </a:p>
          <a:p>
            <a:r>
              <a:rPr lang="en-GB" sz="3000" dirty="0"/>
              <a:t>These meetings </a:t>
            </a:r>
            <a:r>
              <a:rPr lang="en-GB" sz="3000" u="sng" dirty="0"/>
              <a:t>are</a:t>
            </a:r>
            <a:r>
              <a:rPr lang="en-GB" sz="3000" dirty="0"/>
              <a:t> </a:t>
            </a:r>
            <a:r>
              <a:rPr lang="en-GB" sz="3000" dirty="0" smtClean="0"/>
              <a:t>still taking place through different means  (school initiated meetings  in line with school’s acceptable use policies- to zoom or not to zoom..)</a:t>
            </a:r>
          </a:p>
          <a:p>
            <a:r>
              <a:rPr lang="en-GB" sz="3000" dirty="0" smtClean="0"/>
              <a:t>See </a:t>
            </a:r>
            <a:r>
              <a:rPr lang="en-GB" sz="3000" dirty="0"/>
              <a:t>Participation in Child Protection Conferences: </a:t>
            </a:r>
            <a:r>
              <a:rPr lang="en-GB" sz="3000" dirty="0" smtClean="0"/>
              <a:t>Families </a:t>
            </a:r>
            <a:r>
              <a:rPr lang="en-GB" sz="3000" dirty="0"/>
              <a:t>and </a:t>
            </a:r>
            <a:r>
              <a:rPr lang="en-GB" sz="3000" dirty="0" smtClean="0"/>
              <a:t>Professionals arrangements  - guidance for schools  </a:t>
            </a:r>
          </a:p>
          <a:p>
            <a:pPr marL="0" indent="0">
              <a:buNone/>
            </a:pPr>
            <a:r>
              <a:rPr lang="en-GB" dirty="0" smtClean="0">
                <a:hlinkClick r:id="rId3"/>
              </a:rPr>
              <a:t>https</a:t>
            </a:r>
            <a:r>
              <a:rPr lang="en-GB" dirty="0">
                <a:hlinkClick r:id="rId3"/>
              </a:rPr>
              <a:t>://www.safeguardingchildren.co.uk/coronavirus</a:t>
            </a:r>
            <a:r>
              <a:rPr lang="en-GB" dirty="0" smtClean="0">
                <a:hlinkClick r:id="rId3"/>
              </a:rPr>
              <a:t>/</a:t>
            </a:r>
            <a:endParaRPr lang="en-GB" dirty="0" smtClean="0"/>
          </a:p>
          <a:p>
            <a:endParaRPr lang="en-GB" dirty="0"/>
          </a:p>
        </p:txBody>
      </p:sp>
      <p:pic>
        <p:nvPicPr>
          <p:cNvPr id="4" name="Picture 3"/>
          <p:cNvPicPr>
            <a:picLocks noChangeAspect="1"/>
          </p:cNvPicPr>
          <p:nvPr/>
        </p:nvPicPr>
        <p:blipFill>
          <a:blip r:embed="rId4"/>
          <a:stretch>
            <a:fillRect/>
          </a:stretch>
        </p:blipFill>
        <p:spPr>
          <a:xfrm>
            <a:off x="6506180" y="1924643"/>
            <a:ext cx="4976067" cy="2858287"/>
          </a:xfrm>
          <a:prstGeom prst="rect">
            <a:avLst/>
          </a:prstGeom>
        </p:spPr>
      </p:pic>
    </p:spTree>
    <p:extLst>
      <p:ext uri="{BB962C8B-B14F-4D97-AF65-F5344CB8AC3E}">
        <p14:creationId xmlns:p14="http://schemas.microsoft.com/office/powerpoint/2010/main" val="1331565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NYSCP partner organisation support during Covid-19</a:t>
            </a:r>
            <a:br>
              <a:rPr lang="en-GB" dirty="0" smtClean="0"/>
            </a:br>
            <a:endParaRPr lang="en-GB" dirty="0"/>
          </a:p>
        </p:txBody>
      </p:sp>
      <p:sp>
        <p:nvSpPr>
          <p:cNvPr id="3" name="Content Placeholder 2"/>
          <p:cNvSpPr>
            <a:spLocks noGrp="1"/>
          </p:cNvSpPr>
          <p:nvPr>
            <p:ph idx="1"/>
          </p:nvPr>
        </p:nvSpPr>
        <p:spPr>
          <a:xfrm>
            <a:off x="677334" y="1712066"/>
            <a:ext cx="5604196" cy="4310885"/>
          </a:xfrm>
        </p:spPr>
        <p:txBody>
          <a:bodyPr>
            <a:normAutofit fontScale="62500" lnSpcReduction="20000"/>
          </a:bodyPr>
          <a:lstStyle/>
          <a:p>
            <a:r>
              <a:rPr lang="en-GB" sz="3000" dirty="0" smtClean="0"/>
              <a:t>It </a:t>
            </a:r>
            <a:r>
              <a:rPr lang="en-GB" sz="3000" dirty="0"/>
              <a:t>is business </a:t>
            </a:r>
            <a:r>
              <a:rPr lang="en-GB" sz="3000" dirty="0" smtClean="0"/>
              <a:t>as </a:t>
            </a:r>
            <a:r>
              <a:rPr lang="en-GB" sz="3000" dirty="0"/>
              <a:t>usual for many safeguarding partner organisations during </a:t>
            </a:r>
            <a:r>
              <a:rPr lang="en-GB" sz="3000" dirty="0" smtClean="0"/>
              <a:t>COVID-19</a:t>
            </a:r>
          </a:p>
          <a:p>
            <a:r>
              <a:rPr lang="en-GB" sz="3000" dirty="0"/>
              <a:t>H</a:t>
            </a:r>
            <a:r>
              <a:rPr lang="en-GB" sz="3000" dirty="0" smtClean="0"/>
              <a:t>owever </a:t>
            </a:r>
            <a:r>
              <a:rPr lang="en-GB" sz="3000" dirty="0"/>
              <a:t>there are different engagement opportunities taking place from face to face to virtual </a:t>
            </a:r>
            <a:r>
              <a:rPr lang="en-GB" sz="3000" dirty="0" smtClean="0"/>
              <a:t>engagement</a:t>
            </a:r>
          </a:p>
          <a:p>
            <a:r>
              <a:rPr lang="en-GB" sz="3000" dirty="0" smtClean="0"/>
              <a:t>Some </a:t>
            </a:r>
            <a:r>
              <a:rPr lang="en-GB" sz="3000" dirty="0"/>
              <a:t>feedback from young people and professionals </a:t>
            </a:r>
            <a:r>
              <a:rPr lang="en-GB" sz="3000" dirty="0" smtClean="0"/>
              <a:t>is </a:t>
            </a:r>
            <a:r>
              <a:rPr lang="en-GB" sz="3000" dirty="0"/>
              <a:t>that </a:t>
            </a:r>
            <a:r>
              <a:rPr lang="en-GB" sz="3000" dirty="0" smtClean="0"/>
              <a:t>children and young people  </a:t>
            </a:r>
            <a:r>
              <a:rPr lang="en-GB" sz="3000" dirty="0"/>
              <a:t>like the virtual contact with </a:t>
            </a:r>
            <a:r>
              <a:rPr lang="en-GB" sz="3000" dirty="0" smtClean="0"/>
              <a:t>professionals</a:t>
            </a:r>
          </a:p>
          <a:p>
            <a:r>
              <a:rPr lang="en-GB" sz="3000" dirty="0" smtClean="0"/>
              <a:t> </a:t>
            </a:r>
            <a:r>
              <a:rPr lang="en-GB" sz="3000" dirty="0"/>
              <a:t>A number of workers have been creative about how they have engaged with young people….e.g. taken them out for a walk/met in an area where they can keep social distancing. </a:t>
            </a:r>
            <a:endParaRPr lang="en-GB" dirty="0"/>
          </a:p>
        </p:txBody>
      </p:sp>
      <p:pic>
        <p:nvPicPr>
          <p:cNvPr id="5" name="Picture 4"/>
          <p:cNvPicPr>
            <a:picLocks noChangeAspect="1"/>
          </p:cNvPicPr>
          <p:nvPr/>
        </p:nvPicPr>
        <p:blipFill>
          <a:blip r:embed="rId3"/>
          <a:stretch>
            <a:fillRect/>
          </a:stretch>
        </p:blipFill>
        <p:spPr>
          <a:xfrm>
            <a:off x="6646275" y="1712066"/>
            <a:ext cx="4534667" cy="3391393"/>
          </a:xfrm>
          <a:prstGeom prst="rect">
            <a:avLst/>
          </a:prstGeom>
        </p:spPr>
      </p:pic>
    </p:spTree>
    <p:extLst>
      <p:ext uri="{BB962C8B-B14F-4D97-AF65-F5344CB8AC3E}">
        <p14:creationId xmlns:p14="http://schemas.microsoft.com/office/powerpoint/2010/main" val="1883078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NYSCP:  Children </a:t>
            </a:r>
            <a:r>
              <a:rPr lang="en-GB" dirty="0"/>
              <a:t>currently identified as at risk of exploitation </a:t>
            </a:r>
          </a:p>
        </p:txBody>
      </p:sp>
      <p:sp>
        <p:nvSpPr>
          <p:cNvPr id="3" name="Content Placeholder 2"/>
          <p:cNvSpPr>
            <a:spLocks noGrp="1"/>
          </p:cNvSpPr>
          <p:nvPr>
            <p:ph idx="1"/>
          </p:nvPr>
        </p:nvSpPr>
        <p:spPr>
          <a:xfrm>
            <a:off x="573006" y="2184608"/>
            <a:ext cx="5604196" cy="4310885"/>
          </a:xfrm>
        </p:spPr>
        <p:txBody>
          <a:bodyPr>
            <a:normAutofit fontScale="55000" lnSpcReduction="20000"/>
          </a:bodyPr>
          <a:lstStyle/>
          <a:p>
            <a:r>
              <a:rPr lang="en-GB" sz="3000" dirty="0" smtClean="0"/>
              <a:t>Whilst </a:t>
            </a:r>
            <a:r>
              <a:rPr lang="en-GB" sz="3000" dirty="0"/>
              <a:t>a number of children have not been able to attend school during lockdown, the vast majority of children currently identified as at risk of exploitation are entitled to be in school. There has been some really creative and persistent work by schools, specifically PRS in trying to access those hard to reach children. </a:t>
            </a:r>
          </a:p>
          <a:p>
            <a:r>
              <a:rPr lang="en-GB" sz="3000" dirty="0" smtClean="0"/>
              <a:t>Continue </a:t>
            </a:r>
            <a:r>
              <a:rPr lang="en-GB" sz="3000" dirty="0"/>
              <a:t>to submit intelligence via </a:t>
            </a:r>
            <a:r>
              <a:rPr lang="en-GB" sz="3000" dirty="0" smtClean="0"/>
              <a:t>the partnership information sharing form - designed </a:t>
            </a:r>
            <a:r>
              <a:rPr lang="en-GB" sz="3000" dirty="0"/>
              <a:t>to provide North Yorkshire Police with information where professionals have concerns or knowledge about a particular incident that they feel would be of benefit for the police to aware of but do not require an immediate or emergency response: </a:t>
            </a:r>
            <a:r>
              <a:rPr lang="en-GB" sz="3000" dirty="0">
                <a:hlinkClick r:id="rId3"/>
              </a:rPr>
              <a:t>https://</a:t>
            </a:r>
            <a:r>
              <a:rPr lang="en-GB" sz="3000" dirty="0" smtClean="0">
                <a:hlinkClick r:id="rId3"/>
              </a:rPr>
              <a:t>www.safeguardingchildren.co.uk/wp-content/uploads/2019/09/V3-Partnership-Information-Form-Feb.docx</a:t>
            </a:r>
            <a:endParaRPr lang="en-GB" sz="3000" dirty="0" smtClean="0"/>
          </a:p>
          <a:p>
            <a:endParaRPr lang="en-GB" sz="3000" dirty="0"/>
          </a:p>
          <a:p>
            <a:endParaRPr lang="en-GB" dirty="0"/>
          </a:p>
        </p:txBody>
      </p:sp>
      <p:pic>
        <p:nvPicPr>
          <p:cNvPr id="5" name="Picture 4"/>
          <p:cNvPicPr>
            <a:picLocks noChangeAspect="1"/>
          </p:cNvPicPr>
          <p:nvPr/>
        </p:nvPicPr>
        <p:blipFill>
          <a:blip r:embed="rId4"/>
          <a:stretch>
            <a:fillRect/>
          </a:stretch>
        </p:blipFill>
        <p:spPr>
          <a:xfrm>
            <a:off x="7007910" y="4124006"/>
            <a:ext cx="4008424" cy="2467040"/>
          </a:xfrm>
          <a:prstGeom prst="rect">
            <a:avLst/>
          </a:prstGeom>
        </p:spPr>
      </p:pic>
      <p:pic>
        <p:nvPicPr>
          <p:cNvPr id="7" name="Picture 6"/>
          <p:cNvPicPr>
            <a:picLocks noChangeAspect="1"/>
          </p:cNvPicPr>
          <p:nvPr/>
        </p:nvPicPr>
        <p:blipFill>
          <a:blip r:embed="rId5"/>
          <a:stretch>
            <a:fillRect/>
          </a:stretch>
        </p:blipFill>
        <p:spPr>
          <a:xfrm>
            <a:off x="6596292" y="1281606"/>
            <a:ext cx="4945741" cy="2604313"/>
          </a:xfrm>
          <a:prstGeom prst="rect">
            <a:avLst/>
          </a:prstGeom>
        </p:spPr>
      </p:pic>
    </p:spTree>
    <p:extLst>
      <p:ext uri="{BB962C8B-B14F-4D97-AF65-F5344CB8AC3E}">
        <p14:creationId xmlns:p14="http://schemas.microsoft.com/office/powerpoint/2010/main" val="3575037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52" y="364123"/>
            <a:ext cx="8596668" cy="1320800"/>
          </a:xfrm>
        </p:spPr>
        <p:txBody>
          <a:bodyPr>
            <a:normAutofit fontScale="90000"/>
          </a:bodyPr>
          <a:lstStyle/>
          <a:p>
            <a:r>
              <a:rPr lang="en-GB" dirty="0"/>
              <a:t>Emerging contextual issues during Covid-19 LA </a:t>
            </a:r>
            <a:r>
              <a:rPr lang="en-GB" dirty="0" smtClean="0"/>
              <a:t>Guidance on Year 11 taking jobs before 26</a:t>
            </a:r>
            <a:r>
              <a:rPr lang="en-GB" baseline="30000" dirty="0" smtClean="0"/>
              <a:t>th</a:t>
            </a:r>
            <a:r>
              <a:rPr lang="en-GB" dirty="0" smtClean="0"/>
              <a:t> June 2020 </a:t>
            </a:r>
            <a:endParaRPr lang="en-GB" dirty="0"/>
          </a:p>
        </p:txBody>
      </p:sp>
      <p:sp>
        <p:nvSpPr>
          <p:cNvPr id="3" name="Content Placeholder 2"/>
          <p:cNvSpPr>
            <a:spLocks noGrp="1"/>
          </p:cNvSpPr>
          <p:nvPr>
            <p:ph idx="1"/>
          </p:nvPr>
        </p:nvSpPr>
        <p:spPr>
          <a:xfrm>
            <a:off x="677334" y="1847608"/>
            <a:ext cx="5336841" cy="4227936"/>
          </a:xfrm>
        </p:spPr>
        <p:txBody>
          <a:bodyPr>
            <a:normAutofit fontScale="55000" lnSpcReduction="20000"/>
          </a:bodyPr>
          <a:lstStyle/>
          <a:p>
            <a:pPr lvl="0"/>
            <a:endParaRPr lang="en-GB" dirty="0" smtClean="0"/>
          </a:p>
          <a:p>
            <a:pPr lvl="0"/>
            <a:r>
              <a:rPr lang="en-GB" dirty="0"/>
              <a:t>Y11’s still require a child work permit up until the 26th June </a:t>
            </a:r>
            <a:r>
              <a:rPr lang="en-GB" dirty="0" smtClean="0"/>
              <a:t>2020</a:t>
            </a:r>
          </a:p>
          <a:p>
            <a:pPr lvl="0"/>
            <a:r>
              <a:rPr lang="en-GB" dirty="0" smtClean="0"/>
              <a:t>The </a:t>
            </a:r>
            <a:r>
              <a:rPr lang="en-GB" dirty="0"/>
              <a:t>employer/employee is not insured without </a:t>
            </a:r>
            <a:r>
              <a:rPr lang="en-GB" dirty="0" smtClean="0"/>
              <a:t>one</a:t>
            </a:r>
          </a:p>
          <a:p>
            <a:pPr lvl="0"/>
            <a:r>
              <a:rPr lang="en-GB" dirty="0" smtClean="0"/>
              <a:t>Live permits </a:t>
            </a:r>
            <a:r>
              <a:rPr lang="en-GB" dirty="0"/>
              <a:t>have not been revoked and employers are required to keep within child employment legislation as well as Covid-19 secure </a:t>
            </a:r>
            <a:r>
              <a:rPr lang="en-GB" dirty="0" smtClean="0"/>
              <a:t>guidelines</a:t>
            </a:r>
          </a:p>
          <a:p>
            <a:pPr lvl="0"/>
            <a:r>
              <a:rPr lang="en-GB" dirty="0" smtClean="0"/>
              <a:t>If </a:t>
            </a:r>
            <a:r>
              <a:rPr lang="en-GB" dirty="0"/>
              <a:t>children of compulsory school age are working, schools need to forward the information to </a:t>
            </a:r>
            <a:r>
              <a:rPr lang="en-GB" dirty="0" smtClean="0">
                <a:hlinkClick r:id="rId3"/>
              </a:rPr>
              <a:t>Ursula.Hugill@northyorks.gov.uk</a:t>
            </a:r>
            <a:r>
              <a:rPr lang="en-GB" dirty="0"/>
              <a:t> </a:t>
            </a:r>
            <a:r>
              <a:rPr lang="en-GB" dirty="0" smtClean="0"/>
              <a:t>who </a:t>
            </a:r>
            <a:r>
              <a:rPr lang="en-GB" dirty="0"/>
              <a:t>will take appropriate action from within the child employment pathway. </a:t>
            </a:r>
          </a:p>
        </p:txBody>
      </p:sp>
      <p:pic>
        <p:nvPicPr>
          <p:cNvPr id="6" name="Picture 5"/>
          <p:cNvPicPr>
            <a:picLocks noChangeAspect="1"/>
          </p:cNvPicPr>
          <p:nvPr/>
        </p:nvPicPr>
        <p:blipFill>
          <a:blip r:embed="rId4"/>
          <a:stretch>
            <a:fillRect/>
          </a:stretch>
        </p:blipFill>
        <p:spPr>
          <a:xfrm>
            <a:off x="6560358" y="1522373"/>
            <a:ext cx="4197649" cy="4622065"/>
          </a:xfrm>
          <a:prstGeom prst="rect">
            <a:avLst/>
          </a:prstGeom>
        </p:spPr>
      </p:pic>
    </p:spTree>
    <p:extLst>
      <p:ext uri="{BB962C8B-B14F-4D97-AF65-F5344CB8AC3E}">
        <p14:creationId xmlns:p14="http://schemas.microsoft.com/office/powerpoint/2010/main" val="2634996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 Wellbeing Guidance </a:t>
            </a:r>
            <a:endParaRPr lang="en-GB" dirty="0"/>
          </a:p>
        </p:txBody>
      </p:sp>
      <p:sp>
        <p:nvSpPr>
          <p:cNvPr id="3" name="Content Placeholder 2"/>
          <p:cNvSpPr>
            <a:spLocks noGrp="1"/>
          </p:cNvSpPr>
          <p:nvPr>
            <p:ph idx="1"/>
          </p:nvPr>
        </p:nvSpPr>
        <p:spPr>
          <a:xfrm>
            <a:off x="726429" y="1571446"/>
            <a:ext cx="5336841" cy="3880773"/>
          </a:xfrm>
        </p:spPr>
        <p:txBody>
          <a:bodyPr>
            <a:normAutofit fontScale="70000" lnSpcReduction="20000"/>
          </a:bodyPr>
          <a:lstStyle/>
          <a:p>
            <a:pPr lvl="0"/>
            <a:endParaRPr lang="en-GB" dirty="0" smtClean="0"/>
          </a:p>
          <a:p>
            <a:pPr lvl="0"/>
            <a:r>
              <a:rPr lang="en-GB" dirty="0" smtClean="0"/>
              <a:t>Transition Document –Guidance to support the wider opening  of schools  </a:t>
            </a:r>
            <a:endParaRPr lang="en-GB" dirty="0"/>
          </a:p>
          <a:p>
            <a:pPr lvl="1"/>
            <a:r>
              <a:rPr lang="en-GB" dirty="0" smtClean="0"/>
              <a:t>Appendix 6 Wellbeing guidance – detailed support for schools with links </a:t>
            </a:r>
            <a:endParaRPr lang="en-GB" dirty="0"/>
          </a:p>
          <a:p>
            <a:r>
              <a:rPr lang="en-GB" dirty="0" smtClean="0"/>
              <a:t>Transition and Back to School guidance from NYCC Educational Psychology Service</a:t>
            </a:r>
          </a:p>
          <a:p>
            <a:r>
              <a:rPr lang="en-GB" u="sng" dirty="0">
                <a:hlinkClick r:id="rId3"/>
              </a:rPr>
              <a:t>https://cyps.northyorks.gov.uk/covid-19-working-towards-wider-re-opening-schools</a:t>
            </a:r>
            <a:endParaRPr lang="en-GB" u="sng" dirty="0"/>
          </a:p>
          <a:p>
            <a:pPr lvl="0"/>
            <a:endParaRPr lang="en-GB" dirty="0"/>
          </a:p>
        </p:txBody>
      </p:sp>
      <p:pic>
        <p:nvPicPr>
          <p:cNvPr id="4" name="Picture 3"/>
          <p:cNvPicPr>
            <a:picLocks noChangeAspect="1"/>
          </p:cNvPicPr>
          <p:nvPr/>
        </p:nvPicPr>
        <p:blipFill>
          <a:blip r:embed="rId4"/>
          <a:stretch>
            <a:fillRect/>
          </a:stretch>
        </p:blipFill>
        <p:spPr>
          <a:xfrm>
            <a:off x="7781901" y="515501"/>
            <a:ext cx="3654851" cy="2571367"/>
          </a:xfrm>
          <a:prstGeom prst="rect">
            <a:avLst/>
          </a:prstGeom>
        </p:spPr>
      </p:pic>
      <p:pic>
        <p:nvPicPr>
          <p:cNvPr id="5" name="Picture 4"/>
          <p:cNvPicPr>
            <a:picLocks noChangeAspect="1"/>
          </p:cNvPicPr>
          <p:nvPr/>
        </p:nvPicPr>
        <p:blipFill>
          <a:blip r:embed="rId5"/>
          <a:stretch>
            <a:fillRect/>
          </a:stretch>
        </p:blipFill>
        <p:spPr>
          <a:xfrm>
            <a:off x="6317016" y="3427769"/>
            <a:ext cx="2474843" cy="3315483"/>
          </a:xfrm>
          <a:prstGeom prst="rect">
            <a:avLst/>
          </a:prstGeom>
        </p:spPr>
      </p:pic>
    </p:spTree>
    <p:extLst>
      <p:ext uri="{BB962C8B-B14F-4D97-AF65-F5344CB8AC3E}">
        <p14:creationId xmlns:p14="http://schemas.microsoft.com/office/powerpoint/2010/main" val="265466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1629"/>
            <a:ext cx="8596668" cy="1320800"/>
          </a:xfrm>
        </p:spPr>
        <p:txBody>
          <a:bodyPr/>
          <a:lstStyle/>
          <a:p>
            <a:r>
              <a:rPr lang="en-GB" dirty="0" smtClean="0"/>
              <a:t>Bereavement Guidance during Covid-19 </a:t>
            </a:r>
            <a:endParaRPr lang="en-GB" dirty="0"/>
          </a:p>
        </p:txBody>
      </p:sp>
      <p:sp>
        <p:nvSpPr>
          <p:cNvPr id="3" name="Content Placeholder 2"/>
          <p:cNvSpPr>
            <a:spLocks noGrp="1"/>
          </p:cNvSpPr>
          <p:nvPr>
            <p:ph idx="1"/>
          </p:nvPr>
        </p:nvSpPr>
        <p:spPr>
          <a:xfrm>
            <a:off x="5277745" y="4436988"/>
            <a:ext cx="3996257" cy="1763934"/>
          </a:xfrm>
        </p:spPr>
        <p:txBody>
          <a:bodyPr>
            <a:normAutofit fontScale="40000" lnSpcReduction="20000"/>
          </a:bodyPr>
          <a:lstStyle/>
          <a:p>
            <a:r>
              <a:rPr lang="en-GB" dirty="0" smtClean="0"/>
              <a:t>Childhood </a:t>
            </a:r>
            <a:r>
              <a:rPr lang="en-GB" dirty="0"/>
              <a:t>bereavement: </a:t>
            </a:r>
            <a:r>
              <a:rPr lang="en-GB" dirty="0" smtClean="0"/>
              <a:t>online training </a:t>
            </a:r>
            <a:endParaRPr lang="en-GB" dirty="0"/>
          </a:p>
          <a:p>
            <a:pPr marL="400050" lvl="1" indent="0">
              <a:buNone/>
            </a:pPr>
            <a:r>
              <a:rPr lang="en-GB" dirty="0"/>
              <a:t>An introductory course on childhood bereavement and what you can do to help those going through it, aimed at both primary and secondary schools</a:t>
            </a:r>
          </a:p>
          <a:p>
            <a:pPr marL="0" indent="0">
              <a:buNone/>
            </a:pPr>
            <a:r>
              <a:rPr lang="en-GB" dirty="0"/>
              <a:t> </a:t>
            </a:r>
          </a:p>
          <a:p>
            <a:r>
              <a:rPr lang="en-GB" u="sng" dirty="0">
                <a:hlinkClick r:id="rId2"/>
              </a:rPr>
              <a:t>https://www.winstonswish.org/bereavement-training-courses-schools/</a:t>
            </a:r>
            <a:endParaRPr lang="en-GB" dirty="0"/>
          </a:p>
          <a:p>
            <a:endParaRPr lang="en-GB" dirty="0"/>
          </a:p>
        </p:txBody>
      </p:sp>
      <p:pic>
        <p:nvPicPr>
          <p:cNvPr id="4" name="Picture 3"/>
          <p:cNvPicPr>
            <a:picLocks noChangeAspect="1"/>
          </p:cNvPicPr>
          <p:nvPr/>
        </p:nvPicPr>
        <p:blipFill>
          <a:blip r:embed="rId3"/>
          <a:stretch>
            <a:fillRect/>
          </a:stretch>
        </p:blipFill>
        <p:spPr>
          <a:xfrm>
            <a:off x="824035" y="1350121"/>
            <a:ext cx="3727796" cy="5026131"/>
          </a:xfrm>
          <a:prstGeom prst="rect">
            <a:avLst/>
          </a:prstGeom>
        </p:spPr>
      </p:pic>
      <p:pic>
        <p:nvPicPr>
          <p:cNvPr id="5" name="Picture 4"/>
          <p:cNvPicPr>
            <a:picLocks noChangeAspect="1"/>
          </p:cNvPicPr>
          <p:nvPr/>
        </p:nvPicPr>
        <p:blipFill>
          <a:blip r:embed="rId4"/>
          <a:stretch>
            <a:fillRect/>
          </a:stretch>
        </p:blipFill>
        <p:spPr>
          <a:xfrm>
            <a:off x="5138211" y="1350121"/>
            <a:ext cx="4411975" cy="2950608"/>
          </a:xfrm>
          <a:prstGeom prst="rect">
            <a:avLst/>
          </a:prstGeom>
        </p:spPr>
      </p:pic>
    </p:spTree>
    <p:extLst>
      <p:ext uri="{BB962C8B-B14F-4D97-AF65-F5344CB8AC3E}">
        <p14:creationId xmlns:p14="http://schemas.microsoft.com/office/powerpoint/2010/main" val="3457503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93" y="599768"/>
            <a:ext cx="8596668" cy="1320800"/>
          </a:xfrm>
        </p:spPr>
        <p:txBody>
          <a:bodyPr/>
          <a:lstStyle/>
          <a:p>
            <a:r>
              <a:rPr lang="en-GB" dirty="0" smtClean="0"/>
              <a:t>Healthy and Safety Risk Assessment </a:t>
            </a:r>
            <a:endParaRPr lang="en-GB" dirty="0"/>
          </a:p>
        </p:txBody>
      </p:sp>
      <p:sp>
        <p:nvSpPr>
          <p:cNvPr id="3" name="Content Placeholder 2"/>
          <p:cNvSpPr>
            <a:spLocks noGrp="1"/>
          </p:cNvSpPr>
          <p:nvPr>
            <p:ph idx="1"/>
          </p:nvPr>
        </p:nvSpPr>
        <p:spPr>
          <a:xfrm>
            <a:off x="755993" y="1563329"/>
            <a:ext cx="4769737" cy="4326194"/>
          </a:xfrm>
        </p:spPr>
        <p:txBody>
          <a:bodyPr>
            <a:noAutofit/>
          </a:bodyPr>
          <a:lstStyle/>
          <a:p>
            <a:r>
              <a:rPr lang="en-GB" sz="2600" dirty="0" smtClean="0"/>
              <a:t>Have </a:t>
            </a:r>
            <a:r>
              <a:rPr lang="en-GB" sz="2600" dirty="0"/>
              <a:t>you carried out a risk assessment before opening, directly addressing risks associated with coronavirus (COVID-19), and considered control measures</a:t>
            </a:r>
            <a:r>
              <a:rPr lang="en-GB" sz="2600" dirty="0" smtClean="0"/>
              <a:t>?</a:t>
            </a:r>
          </a:p>
          <a:p>
            <a:r>
              <a:rPr lang="en-GB" sz="2600" dirty="0" smtClean="0"/>
              <a:t>Are staff aware of their roles and responsibilities in implementing  the control measures  in the risk assessment? </a:t>
            </a:r>
            <a:endParaRPr lang="en-GB" sz="2600" dirty="0"/>
          </a:p>
        </p:txBody>
      </p:sp>
      <p:pic>
        <p:nvPicPr>
          <p:cNvPr id="4" name="Picture 3"/>
          <p:cNvPicPr>
            <a:picLocks noChangeAspect="1"/>
          </p:cNvPicPr>
          <p:nvPr/>
        </p:nvPicPr>
        <p:blipFill>
          <a:blip r:embed="rId3"/>
          <a:stretch>
            <a:fillRect/>
          </a:stretch>
        </p:blipFill>
        <p:spPr>
          <a:xfrm>
            <a:off x="7061201" y="1563329"/>
            <a:ext cx="3367404" cy="4638633"/>
          </a:xfrm>
          <a:prstGeom prst="rect">
            <a:avLst/>
          </a:prstGeom>
        </p:spPr>
      </p:pic>
    </p:spTree>
    <p:extLst>
      <p:ext uri="{BB962C8B-B14F-4D97-AF65-F5344CB8AC3E}">
        <p14:creationId xmlns:p14="http://schemas.microsoft.com/office/powerpoint/2010/main" val="507719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93" y="599768"/>
            <a:ext cx="8596668" cy="1320800"/>
          </a:xfrm>
        </p:spPr>
        <p:txBody>
          <a:bodyPr/>
          <a:lstStyle/>
          <a:p>
            <a:r>
              <a:rPr lang="en-GB" dirty="0" smtClean="0"/>
              <a:t>Healthy and Safety Risk Assessment </a:t>
            </a:r>
            <a:endParaRPr lang="en-GB" dirty="0"/>
          </a:p>
        </p:txBody>
      </p:sp>
      <p:sp>
        <p:nvSpPr>
          <p:cNvPr id="3" name="Content Placeholder 2"/>
          <p:cNvSpPr>
            <a:spLocks noGrp="1"/>
          </p:cNvSpPr>
          <p:nvPr>
            <p:ph idx="1"/>
          </p:nvPr>
        </p:nvSpPr>
        <p:spPr>
          <a:xfrm>
            <a:off x="755992" y="1185642"/>
            <a:ext cx="6092069" cy="5085949"/>
          </a:xfrm>
        </p:spPr>
        <p:txBody>
          <a:bodyPr>
            <a:noAutofit/>
          </a:bodyPr>
          <a:lstStyle/>
          <a:p>
            <a:r>
              <a:rPr lang="en-GB" sz="2000" dirty="0" smtClean="0"/>
              <a:t>Managing social distancing </a:t>
            </a:r>
          </a:p>
          <a:p>
            <a:pPr lvl="1"/>
            <a:r>
              <a:rPr lang="en-GB" sz="2000" dirty="0" smtClean="0"/>
              <a:t>On the way to school</a:t>
            </a:r>
          </a:p>
          <a:p>
            <a:pPr lvl="1"/>
            <a:r>
              <a:rPr lang="en-GB" sz="2000" dirty="0" smtClean="0"/>
              <a:t>Parent/Carer </a:t>
            </a:r>
            <a:r>
              <a:rPr lang="en-GB" sz="2000" dirty="0"/>
              <a:t>h</a:t>
            </a:r>
            <a:r>
              <a:rPr lang="en-GB" sz="2000" dirty="0" smtClean="0"/>
              <a:t>andovers</a:t>
            </a:r>
          </a:p>
          <a:p>
            <a:pPr lvl="1"/>
            <a:r>
              <a:rPr lang="en-GB" sz="2000" dirty="0" smtClean="0"/>
              <a:t>At school</a:t>
            </a:r>
          </a:p>
          <a:p>
            <a:r>
              <a:rPr lang="en-GB" sz="2000" dirty="0" smtClean="0"/>
              <a:t>Classroom activities</a:t>
            </a:r>
          </a:p>
          <a:p>
            <a:r>
              <a:rPr lang="en-GB" sz="2000" dirty="0" smtClean="0"/>
              <a:t>Managing the sharing of resources</a:t>
            </a:r>
          </a:p>
          <a:p>
            <a:r>
              <a:rPr lang="en-GB" sz="2000" dirty="0" smtClean="0"/>
              <a:t>What to do if someone is unwell</a:t>
            </a:r>
          </a:p>
          <a:p>
            <a:r>
              <a:rPr lang="en-GB" sz="2000" dirty="0" smtClean="0"/>
              <a:t>Hand washing/Personal hygiene</a:t>
            </a:r>
          </a:p>
          <a:p>
            <a:r>
              <a:rPr lang="en-GB" sz="2000" dirty="0" smtClean="0"/>
              <a:t>Ventilation</a:t>
            </a:r>
          </a:p>
          <a:p>
            <a:r>
              <a:rPr lang="en-GB" sz="2000" dirty="0" smtClean="0"/>
              <a:t>Visitors/contractors </a:t>
            </a:r>
          </a:p>
          <a:p>
            <a:r>
              <a:rPr lang="en-GB" sz="2000" dirty="0" smtClean="0"/>
              <a:t>Personal protective equipment </a:t>
            </a:r>
          </a:p>
          <a:p>
            <a:r>
              <a:rPr lang="en-GB" sz="2000" dirty="0" smtClean="0"/>
              <a:t>Fire/lockdown procedures</a:t>
            </a:r>
            <a:endParaRPr lang="en-GB" sz="2000" dirty="0"/>
          </a:p>
        </p:txBody>
      </p:sp>
      <p:pic>
        <p:nvPicPr>
          <p:cNvPr id="4" name="Picture 3"/>
          <p:cNvPicPr>
            <a:picLocks noChangeAspect="1"/>
          </p:cNvPicPr>
          <p:nvPr/>
        </p:nvPicPr>
        <p:blipFill>
          <a:blip r:embed="rId3"/>
          <a:stretch>
            <a:fillRect/>
          </a:stretch>
        </p:blipFill>
        <p:spPr>
          <a:xfrm>
            <a:off x="8569209" y="502924"/>
            <a:ext cx="3121423" cy="1798476"/>
          </a:xfrm>
          <a:prstGeom prst="rect">
            <a:avLst/>
          </a:prstGeom>
        </p:spPr>
      </p:pic>
      <p:pic>
        <p:nvPicPr>
          <p:cNvPr id="5" name="Picture 4"/>
          <p:cNvPicPr>
            <a:picLocks noChangeAspect="1"/>
          </p:cNvPicPr>
          <p:nvPr/>
        </p:nvPicPr>
        <p:blipFill>
          <a:blip r:embed="rId4"/>
          <a:stretch>
            <a:fillRect/>
          </a:stretch>
        </p:blipFill>
        <p:spPr>
          <a:xfrm>
            <a:off x="9352661" y="2558908"/>
            <a:ext cx="2976276" cy="1984184"/>
          </a:xfrm>
          <a:prstGeom prst="rect">
            <a:avLst/>
          </a:prstGeom>
        </p:spPr>
      </p:pic>
      <p:pic>
        <p:nvPicPr>
          <p:cNvPr id="8" name="Picture 7"/>
          <p:cNvPicPr>
            <a:picLocks noChangeAspect="1"/>
          </p:cNvPicPr>
          <p:nvPr/>
        </p:nvPicPr>
        <p:blipFill>
          <a:blip r:embed="rId5"/>
          <a:stretch>
            <a:fillRect/>
          </a:stretch>
        </p:blipFill>
        <p:spPr>
          <a:xfrm>
            <a:off x="5172447" y="1562436"/>
            <a:ext cx="3351227" cy="2234151"/>
          </a:xfrm>
          <a:prstGeom prst="rect">
            <a:avLst/>
          </a:prstGeom>
        </p:spPr>
      </p:pic>
      <p:pic>
        <p:nvPicPr>
          <p:cNvPr id="9" name="Picture 8"/>
          <p:cNvPicPr>
            <a:picLocks noChangeAspect="1"/>
          </p:cNvPicPr>
          <p:nvPr/>
        </p:nvPicPr>
        <p:blipFill>
          <a:blip r:embed="rId6"/>
          <a:stretch>
            <a:fillRect/>
          </a:stretch>
        </p:blipFill>
        <p:spPr>
          <a:xfrm>
            <a:off x="8791657" y="4800600"/>
            <a:ext cx="2676525" cy="1704975"/>
          </a:xfrm>
          <a:prstGeom prst="rect">
            <a:avLst/>
          </a:prstGeom>
        </p:spPr>
      </p:pic>
      <p:sp>
        <p:nvSpPr>
          <p:cNvPr id="6" name="TextBox 5"/>
          <p:cNvSpPr txBox="1"/>
          <p:nvPr/>
        </p:nvSpPr>
        <p:spPr>
          <a:xfrm>
            <a:off x="5464277" y="4543092"/>
            <a:ext cx="2636084" cy="1477328"/>
          </a:xfrm>
          <a:prstGeom prst="rect">
            <a:avLst/>
          </a:prstGeom>
          <a:noFill/>
        </p:spPr>
        <p:txBody>
          <a:bodyPr wrap="square" rtlCol="0">
            <a:spAutoFit/>
          </a:bodyPr>
          <a:lstStyle/>
          <a:p>
            <a:r>
              <a:rPr lang="en-GB" u="sng" dirty="0" smtClean="0">
                <a:hlinkClick r:id="rId7"/>
              </a:rPr>
              <a:t>DfE </a:t>
            </a:r>
            <a:r>
              <a:rPr lang="en-GB" u="sng" dirty="0">
                <a:hlinkClick r:id="rId7"/>
              </a:rPr>
              <a:t>Safe working in education, childcare and children's social care, including use of PPE</a:t>
            </a:r>
            <a:endParaRPr lang="en-GB" dirty="0"/>
          </a:p>
        </p:txBody>
      </p:sp>
    </p:spTree>
    <p:extLst>
      <p:ext uri="{BB962C8B-B14F-4D97-AF65-F5344CB8AC3E}">
        <p14:creationId xmlns:p14="http://schemas.microsoft.com/office/powerpoint/2010/main" val="3450690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99" y="210115"/>
            <a:ext cx="8596668" cy="1320800"/>
          </a:xfrm>
        </p:spPr>
        <p:txBody>
          <a:bodyPr/>
          <a:lstStyle/>
          <a:p>
            <a:r>
              <a:rPr lang="en-GB" dirty="0" smtClean="0"/>
              <a:t>Guidance and support available </a:t>
            </a:r>
            <a:endParaRPr lang="en-GB" dirty="0"/>
          </a:p>
        </p:txBody>
      </p:sp>
      <p:pic>
        <p:nvPicPr>
          <p:cNvPr id="5" name="Content Placeholder 4"/>
          <p:cNvPicPr>
            <a:picLocks noGrp="1" noChangeAspect="1"/>
          </p:cNvPicPr>
          <p:nvPr>
            <p:ph idx="1"/>
          </p:nvPr>
        </p:nvPicPr>
        <p:blipFill>
          <a:blip r:embed="rId3"/>
          <a:stretch>
            <a:fillRect/>
          </a:stretch>
        </p:blipFill>
        <p:spPr>
          <a:xfrm>
            <a:off x="563648" y="979637"/>
            <a:ext cx="3821722" cy="3881437"/>
          </a:xfrm>
          <a:prstGeom prst="rect">
            <a:avLst/>
          </a:prstGeom>
        </p:spPr>
      </p:pic>
      <p:pic>
        <p:nvPicPr>
          <p:cNvPr id="7" name="Picture 6"/>
          <p:cNvPicPr>
            <a:picLocks noChangeAspect="1"/>
          </p:cNvPicPr>
          <p:nvPr/>
        </p:nvPicPr>
        <p:blipFill>
          <a:blip r:embed="rId4"/>
          <a:stretch>
            <a:fillRect/>
          </a:stretch>
        </p:blipFill>
        <p:spPr>
          <a:xfrm>
            <a:off x="7068828" y="3474337"/>
            <a:ext cx="4637719" cy="2510584"/>
          </a:xfrm>
          <a:prstGeom prst="rect">
            <a:avLst/>
          </a:prstGeom>
        </p:spPr>
      </p:pic>
      <p:pic>
        <p:nvPicPr>
          <p:cNvPr id="8" name="Picture 7"/>
          <p:cNvPicPr>
            <a:picLocks noChangeAspect="1"/>
          </p:cNvPicPr>
          <p:nvPr/>
        </p:nvPicPr>
        <p:blipFill>
          <a:blip r:embed="rId5"/>
          <a:stretch>
            <a:fillRect/>
          </a:stretch>
        </p:blipFill>
        <p:spPr>
          <a:xfrm>
            <a:off x="191276" y="2697383"/>
            <a:ext cx="3997543" cy="2367428"/>
          </a:xfrm>
          <a:prstGeom prst="rect">
            <a:avLst/>
          </a:prstGeom>
        </p:spPr>
      </p:pic>
      <p:pic>
        <p:nvPicPr>
          <p:cNvPr id="9" name="Picture 8"/>
          <p:cNvPicPr>
            <a:picLocks noChangeAspect="1"/>
          </p:cNvPicPr>
          <p:nvPr/>
        </p:nvPicPr>
        <p:blipFill>
          <a:blip r:embed="rId6"/>
          <a:stretch>
            <a:fillRect/>
          </a:stretch>
        </p:blipFill>
        <p:spPr>
          <a:xfrm>
            <a:off x="7371464" y="586870"/>
            <a:ext cx="4318118" cy="2518902"/>
          </a:xfrm>
          <a:prstGeom prst="rect">
            <a:avLst/>
          </a:prstGeom>
        </p:spPr>
      </p:pic>
      <p:pic>
        <p:nvPicPr>
          <p:cNvPr id="10" name="Picture 9"/>
          <p:cNvPicPr>
            <a:picLocks noChangeAspect="1"/>
          </p:cNvPicPr>
          <p:nvPr/>
        </p:nvPicPr>
        <p:blipFill>
          <a:blip r:embed="rId7"/>
          <a:stretch>
            <a:fillRect/>
          </a:stretch>
        </p:blipFill>
        <p:spPr>
          <a:xfrm>
            <a:off x="4188819" y="4781835"/>
            <a:ext cx="3791042" cy="2076165"/>
          </a:xfrm>
          <a:prstGeom prst="rect">
            <a:avLst/>
          </a:prstGeom>
        </p:spPr>
      </p:pic>
      <p:pic>
        <p:nvPicPr>
          <p:cNvPr id="4" name="Picture 3"/>
          <p:cNvPicPr>
            <a:picLocks noChangeAspect="1"/>
          </p:cNvPicPr>
          <p:nvPr/>
        </p:nvPicPr>
        <p:blipFill>
          <a:blip r:embed="rId8"/>
          <a:stretch>
            <a:fillRect/>
          </a:stretch>
        </p:blipFill>
        <p:spPr>
          <a:xfrm>
            <a:off x="617087" y="5107688"/>
            <a:ext cx="3272517" cy="1634478"/>
          </a:xfrm>
          <a:prstGeom prst="rect">
            <a:avLst/>
          </a:prstGeom>
        </p:spPr>
      </p:pic>
      <p:pic>
        <p:nvPicPr>
          <p:cNvPr id="6" name="Picture 5"/>
          <p:cNvPicPr>
            <a:picLocks noChangeAspect="1"/>
          </p:cNvPicPr>
          <p:nvPr/>
        </p:nvPicPr>
        <p:blipFill>
          <a:blip r:embed="rId9"/>
          <a:stretch>
            <a:fillRect/>
          </a:stretch>
        </p:blipFill>
        <p:spPr>
          <a:xfrm>
            <a:off x="4667649" y="1047142"/>
            <a:ext cx="2203151" cy="3150505"/>
          </a:xfrm>
          <a:prstGeom prst="rect">
            <a:avLst/>
          </a:prstGeom>
        </p:spPr>
      </p:pic>
    </p:spTree>
    <p:extLst>
      <p:ext uri="{BB962C8B-B14F-4D97-AF65-F5344CB8AC3E}">
        <p14:creationId xmlns:p14="http://schemas.microsoft.com/office/powerpoint/2010/main" val="691694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NYSCP </a:t>
            </a:r>
            <a:r>
              <a:rPr lang="en-GB" dirty="0" smtClean="0"/>
              <a:t>May 2020 </a:t>
            </a:r>
            <a:r>
              <a:rPr lang="en-GB" dirty="0"/>
              <a:t>edition of the NYSCP e-Bulletin</a:t>
            </a:r>
          </a:p>
        </p:txBody>
      </p:sp>
      <p:sp>
        <p:nvSpPr>
          <p:cNvPr id="3" name="Content Placeholder 2"/>
          <p:cNvSpPr>
            <a:spLocks noGrp="1"/>
          </p:cNvSpPr>
          <p:nvPr>
            <p:ph idx="1"/>
          </p:nvPr>
        </p:nvSpPr>
        <p:spPr>
          <a:xfrm>
            <a:off x="677333" y="1930401"/>
            <a:ext cx="5435032" cy="4881572"/>
          </a:xfrm>
        </p:spPr>
        <p:txBody>
          <a:bodyPr>
            <a:normAutofit fontScale="47500" lnSpcReduction="20000"/>
          </a:bodyPr>
          <a:lstStyle/>
          <a:p>
            <a:r>
              <a:rPr lang="en-GB" dirty="0" smtClean="0"/>
              <a:t>Updated </a:t>
            </a:r>
            <a:r>
              <a:rPr lang="en-GB" dirty="0"/>
              <a:t>Early Help Assessment </a:t>
            </a:r>
            <a:r>
              <a:rPr lang="en-GB" dirty="0" smtClean="0"/>
              <a:t>Form</a:t>
            </a:r>
            <a:endParaRPr lang="en-GB" dirty="0"/>
          </a:p>
          <a:p>
            <a:r>
              <a:rPr lang="en-GB" dirty="0" smtClean="0"/>
              <a:t>Child </a:t>
            </a:r>
            <a:r>
              <a:rPr lang="en-GB" dirty="0"/>
              <a:t>Sexual Abuse and Exploitation during Covid-19</a:t>
            </a:r>
          </a:p>
          <a:p>
            <a:r>
              <a:rPr lang="en-GB" dirty="0" smtClean="0"/>
              <a:t>Safeguarding </a:t>
            </a:r>
            <a:r>
              <a:rPr lang="en-GB" dirty="0"/>
              <a:t>Awareness for </a:t>
            </a:r>
            <a:r>
              <a:rPr lang="en-GB" dirty="0" smtClean="0"/>
              <a:t>Volunteers</a:t>
            </a:r>
          </a:p>
          <a:p>
            <a:r>
              <a:rPr lang="en-GB" dirty="0" smtClean="0"/>
              <a:t>North </a:t>
            </a:r>
            <a:r>
              <a:rPr lang="en-GB" dirty="0"/>
              <a:t>Yorkshire Social Worker receives award for contributions to tackle </a:t>
            </a:r>
            <a:r>
              <a:rPr lang="en-GB" dirty="0" smtClean="0"/>
              <a:t>exploitation</a:t>
            </a:r>
            <a:endParaRPr lang="en-GB" dirty="0"/>
          </a:p>
          <a:p>
            <a:r>
              <a:rPr lang="en-GB" dirty="0" smtClean="0"/>
              <a:t>Stop </a:t>
            </a:r>
            <a:r>
              <a:rPr lang="en-GB" dirty="0"/>
              <a:t>the </a:t>
            </a:r>
            <a:r>
              <a:rPr lang="en-GB" dirty="0" err="1"/>
              <a:t>Traffik</a:t>
            </a:r>
            <a:r>
              <a:rPr lang="en-GB" dirty="0"/>
              <a:t> Briefing: Exploiters targeting homeless </a:t>
            </a:r>
            <a:r>
              <a:rPr lang="en-GB" dirty="0" smtClean="0"/>
              <a:t>hostels</a:t>
            </a:r>
            <a:endParaRPr lang="en-GB" dirty="0"/>
          </a:p>
          <a:p>
            <a:r>
              <a:rPr lang="en-GB" dirty="0" smtClean="0"/>
              <a:t>Child </a:t>
            </a:r>
            <a:r>
              <a:rPr lang="en-GB" dirty="0"/>
              <a:t>Safety Week 1st-7th June ''Safety Makes Sense</a:t>
            </a:r>
            <a:r>
              <a:rPr lang="en-GB" dirty="0" smtClean="0"/>
              <a:t>''</a:t>
            </a:r>
            <a:endParaRPr lang="en-GB" dirty="0"/>
          </a:p>
          <a:p>
            <a:r>
              <a:rPr lang="en-GB" dirty="0" smtClean="0"/>
              <a:t>CEOP </a:t>
            </a:r>
            <a:r>
              <a:rPr lang="en-GB" dirty="0"/>
              <a:t>#</a:t>
            </a:r>
            <a:r>
              <a:rPr lang="en-GB" dirty="0" err="1"/>
              <a:t>OnlineSafetyAtHome</a:t>
            </a:r>
            <a:r>
              <a:rPr lang="en-GB" dirty="0"/>
              <a:t>: New packs available to download and New Video for Parents &amp; </a:t>
            </a:r>
            <a:r>
              <a:rPr lang="en-GB" dirty="0" smtClean="0"/>
              <a:t>Carers</a:t>
            </a:r>
            <a:endParaRPr lang="en-GB" dirty="0"/>
          </a:p>
          <a:p>
            <a:r>
              <a:rPr lang="en-GB" dirty="0" smtClean="0"/>
              <a:t>Sexual </a:t>
            </a:r>
            <a:r>
              <a:rPr lang="en-GB" dirty="0"/>
              <a:t>Assault Referral Centre (SARC) Services across Yorkshire &amp; the </a:t>
            </a:r>
            <a:r>
              <a:rPr lang="en-GB" dirty="0" smtClean="0"/>
              <a:t>Humber</a:t>
            </a:r>
            <a:endParaRPr lang="en-GB" dirty="0"/>
          </a:p>
          <a:p>
            <a:r>
              <a:rPr lang="en-GB" dirty="0" smtClean="0"/>
              <a:t>Learn </a:t>
            </a:r>
            <a:r>
              <a:rPr lang="en-GB" dirty="0"/>
              <a:t>Online with </a:t>
            </a:r>
            <a:r>
              <a:rPr lang="en-GB" dirty="0" smtClean="0"/>
              <a:t>PACE</a:t>
            </a:r>
            <a:endParaRPr lang="en-GB" dirty="0"/>
          </a:p>
          <a:p>
            <a:r>
              <a:rPr lang="en-GB" dirty="0" smtClean="0"/>
              <a:t>Relationship Matters</a:t>
            </a:r>
            <a:endParaRPr lang="en-GB" dirty="0"/>
          </a:p>
          <a:p>
            <a:r>
              <a:rPr lang="en-GB" dirty="0" smtClean="0"/>
              <a:t>Policing </a:t>
            </a:r>
            <a:r>
              <a:rPr lang="en-GB" dirty="0"/>
              <a:t>the Pandemic Survey for Young People </a:t>
            </a:r>
            <a:r>
              <a:rPr lang="en-GB" dirty="0" smtClean="0"/>
              <a:t>Launched</a:t>
            </a:r>
            <a:endParaRPr lang="en-GB" dirty="0"/>
          </a:p>
          <a:p>
            <a:r>
              <a:rPr lang="en-GB" dirty="0" smtClean="0"/>
              <a:t>Useful Links</a:t>
            </a:r>
            <a:endParaRPr lang="en-GB" dirty="0"/>
          </a:p>
        </p:txBody>
      </p:sp>
      <p:pic>
        <p:nvPicPr>
          <p:cNvPr id="4" name="Picture 3"/>
          <p:cNvPicPr>
            <a:picLocks noChangeAspect="1"/>
          </p:cNvPicPr>
          <p:nvPr/>
        </p:nvPicPr>
        <p:blipFill>
          <a:blip r:embed="rId2"/>
          <a:stretch>
            <a:fillRect/>
          </a:stretch>
        </p:blipFill>
        <p:spPr>
          <a:xfrm>
            <a:off x="7225273" y="3080591"/>
            <a:ext cx="2538681" cy="3555706"/>
          </a:xfrm>
          <a:prstGeom prst="rect">
            <a:avLst/>
          </a:prstGeom>
        </p:spPr>
      </p:pic>
      <p:pic>
        <p:nvPicPr>
          <p:cNvPr id="5" name="Picture 4">
            <a:hlinkClick r:id="rId3"/>
          </p:cNvPr>
          <p:cNvPicPr>
            <a:picLocks noChangeAspect="1"/>
          </p:cNvPicPr>
          <p:nvPr/>
        </p:nvPicPr>
        <p:blipFill>
          <a:blip r:embed="rId4"/>
          <a:stretch>
            <a:fillRect/>
          </a:stretch>
        </p:blipFill>
        <p:spPr>
          <a:xfrm>
            <a:off x="6031974" y="1306571"/>
            <a:ext cx="1470378" cy="1739157"/>
          </a:xfrm>
          <a:prstGeom prst="rect">
            <a:avLst/>
          </a:prstGeom>
        </p:spPr>
      </p:pic>
      <p:sp>
        <p:nvSpPr>
          <p:cNvPr id="6" name="TextBox 5"/>
          <p:cNvSpPr txBox="1"/>
          <p:nvPr/>
        </p:nvSpPr>
        <p:spPr>
          <a:xfrm>
            <a:off x="7502352" y="1793198"/>
            <a:ext cx="2675694" cy="646331"/>
          </a:xfrm>
          <a:prstGeom prst="rect">
            <a:avLst/>
          </a:prstGeom>
          <a:noFill/>
        </p:spPr>
        <p:txBody>
          <a:bodyPr wrap="square" rtlCol="0">
            <a:spAutoFit/>
          </a:bodyPr>
          <a:lstStyle/>
          <a:p>
            <a:r>
              <a:rPr lang="en-GB" dirty="0" smtClean="0">
                <a:hlinkClick r:id="rId3"/>
              </a:rPr>
              <a:t>Sign up to NYSCP e-Bulletin</a:t>
            </a:r>
            <a:endParaRPr lang="en-GB" dirty="0"/>
          </a:p>
        </p:txBody>
      </p:sp>
    </p:spTree>
    <p:extLst>
      <p:ext uri="{BB962C8B-B14F-4D97-AF65-F5344CB8AC3E}">
        <p14:creationId xmlns:p14="http://schemas.microsoft.com/office/powerpoint/2010/main" val="1918182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Most recent DFE Safeguarding guidance update </a:t>
            </a: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hlinkClick r:id="rId3"/>
              </a:rPr>
              <a:t>DFE Guidance Coronavirus (Covid-19): safeguarding in schools, colleges and other providers</a:t>
            </a:r>
            <a:endParaRPr lang="en-GB" dirty="0" smtClean="0"/>
          </a:p>
          <a:p>
            <a:r>
              <a:rPr lang="en-GB" dirty="0" smtClean="0"/>
              <a:t>Updated 20</a:t>
            </a:r>
            <a:r>
              <a:rPr lang="en-GB" baseline="30000" dirty="0" smtClean="0"/>
              <a:t>th</a:t>
            </a:r>
            <a:r>
              <a:rPr lang="en-GB" dirty="0" smtClean="0"/>
              <a:t> May, 2020 </a:t>
            </a:r>
          </a:p>
          <a:p>
            <a:endParaRPr lang="en-GB" dirty="0"/>
          </a:p>
        </p:txBody>
      </p:sp>
    </p:spTree>
    <p:extLst>
      <p:ext uri="{BB962C8B-B14F-4D97-AF65-F5344CB8AC3E}">
        <p14:creationId xmlns:p14="http://schemas.microsoft.com/office/powerpoint/2010/main" val="4120786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Covid-19 Local Advice and Support for Children and Families </a:t>
            </a:r>
            <a:endParaRPr lang="en-GB" dirty="0"/>
          </a:p>
        </p:txBody>
      </p:sp>
      <p:pic>
        <p:nvPicPr>
          <p:cNvPr id="4" name="Content Placeholder 3"/>
          <p:cNvPicPr>
            <a:picLocks noGrp="1" noChangeAspect="1"/>
          </p:cNvPicPr>
          <p:nvPr>
            <p:ph idx="1"/>
          </p:nvPr>
        </p:nvPicPr>
        <p:blipFill>
          <a:blip r:embed="rId3"/>
          <a:stretch>
            <a:fillRect/>
          </a:stretch>
        </p:blipFill>
        <p:spPr>
          <a:xfrm>
            <a:off x="6523701" y="1820273"/>
            <a:ext cx="4611860" cy="3473087"/>
          </a:xfrm>
          <a:prstGeom prst="rect">
            <a:avLst/>
          </a:prstGeom>
        </p:spPr>
      </p:pic>
      <p:pic>
        <p:nvPicPr>
          <p:cNvPr id="5" name="Picture 4"/>
          <p:cNvPicPr>
            <a:picLocks noChangeAspect="1"/>
          </p:cNvPicPr>
          <p:nvPr/>
        </p:nvPicPr>
        <p:blipFill>
          <a:blip r:embed="rId4"/>
          <a:stretch>
            <a:fillRect/>
          </a:stretch>
        </p:blipFill>
        <p:spPr>
          <a:xfrm>
            <a:off x="677334" y="2008823"/>
            <a:ext cx="4744766" cy="3284537"/>
          </a:xfrm>
          <a:prstGeom prst="rect">
            <a:avLst/>
          </a:prstGeom>
        </p:spPr>
      </p:pic>
      <p:sp>
        <p:nvSpPr>
          <p:cNvPr id="6" name="TextBox 5"/>
          <p:cNvSpPr txBox="1"/>
          <p:nvPr/>
        </p:nvSpPr>
        <p:spPr>
          <a:xfrm>
            <a:off x="802640" y="5750560"/>
            <a:ext cx="4724400" cy="923330"/>
          </a:xfrm>
          <a:prstGeom prst="rect">
            <a:avLst/>
          </a:prstGeom>
          <a:noFill/>
        </p:spPr>
        <p:txBody>
          <a:bodyPr wrap="square" rtlCol="0">
            <a:spAutoFit/>
          </a:bodyPr>
          <a:lstStyle/>
          <a:p>
            <a:r>
              <a:rPr lang="en-GB" dirty="0">
                <a:hlinkClick r:id="rId5"/>
              </a:rPr>
              <a:t>https://</a:t>
            </a:r>
            <a:r>
              <a:rPr lang="en-GB" dirty="0" smtClean="0">
                <a:hlinkClick r:id="rId5"/>
              </a:rPr>
              <a:t>cyps.northyorks.gov.uk/covid-19-useful-documents-your-community</a:t>
            </a:r>
            <a:endParaRPr lang="en-GB" dirty="0" smtClean="0"/>
          </a:p>
          <a:p>
            <a:endParaRPr lang="en-GB" dirty="0"/>
          </a:p>
        </p:txBody>
      </p:sp>
      <p:sp>
        <p:nvSpPr>
          <p:cNvPr id="3" name="Rectangle 2"/>
          <p:cNvSpPr/>
          <p:nvPr/>
        </p:nvSpPr>
        <p:spPr>
          <a:xfrm>
            <a:off x="5980696" y="5750560"/>
            <a:ext cx="5862118" cy="646331"/>
          </a:xfrm>
          <a:prstGeom prst="rect">
            <a:avLst/>
          </a:prstGeom>
          <a:solidFill>
            <a:schemeClr val="bg1"/>
          </a:solidFill>
        </p:spPr>
        <p:txBody>
          <a:bodyPr wrap="none">
            <a:spAutoFit/>
          </a:bodyPr>
          <a:lstStyle/>
          <a:p>
            <a:r>
              <a:rPr lang="en-GB" dirty="0">
                <a:hlinkClick r:id="rId6"/>
              </a:rPr>
              <a:t>https://www.safeguardingchildren.co.uk/coronavirus</a:t>
            </a:r>
            <a:r>
              <a:rPr lang="en-GB" dirty="0" smtClean="0">
                <a:hlinkClick r:id="rId6"/>
              </a:rPr>
              <a:t>/</a:t>
            </a:r>
            <a:endParaRPr lang="en-GB" dirty="0" smtClean="0"/>
          </a:p>
          <a:p>
            <a:endParaRPr lang="en-GB" dirty="0"/>
          </a:p>
        </p:txBody>
      </p:sp>
    </p:spTree>
    <p:extLst>
      <p:ext uri="{BB962C8B-B14F-4D97-AF65-F5344CB8AC3E}">
        <p14:creationId xmlns:p14="http://schemas.microsoft.com/office/powerpoint/2010/main" val="3298572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NYES Designated Safeguarding Lead Training </a:t>
            </a:r>
            <a:endParaRPr lang="en-GB" dirty="0"/>
          </a:p>
        </p:txBody>
      </p:sp>
      <p:sp>
        <p:nvSpPr>
          <p:cNvPr id="3" name="Content Placeholder 2"/>
          <p:cNvSpPr>
            <a:spLocks noGrp="1"/>
          </p:cNvSpPr>
          <p:nvPr>
            <p:ph idx="1"/>
          </p:nvPr>
        </p:nvSpPr>
        <p:spPr>
          <a:xfrm>
            <a:off x="677334" y="2160589"/>
            <a:ext cx="5571066" cy="3880773"/>
          </a:xfrm>
        </p:spPr>
        <p:txBody>
          <a:bodyPr>
            <a:normAutofit lnSpcReduction="10000"/>
          </a:bodyPr>
          <a:lstStyle/>
          <a:p>
            <a:r>
              <a:rPr lang="en-GB" dirty="0"/>
              <a:t>NYCC Comprehensive Child Protection Pathway (CCPP)  training and the CCPP refresher training </a:t>
            </a:r>
            <a:r>
              <a:rPr lang="en-GB" dirty="0" smtClean="0"/>
              <a:t>will </a:t>
            </a:r>
            <a:r>
              <a:rPr lang="en-GB" dirty="0"/>
              <a:t>both </a:t>
            </a:r>
            <a:r>
              <a:rPr lang="en-GB" dirty="0" smtClean="0"/>
              <a:t>be temporarily available </a:t>
            </a:r>
            <a:r>
              <a:rPr lang="en-GB" dirty="0"/>
              <a:t>as </a:t>
            </a:r>
            <a:r>
              <a:rPr lang="en-GB" dirty="0" smtClean="0"/>
              <a:t>webinars </a:t>
            </a:r>
          </a:p>
          <a:p>
            <a:r>
              <a:rPr lang="en-GB" dirty="0" smtClean="0"/>
              <a:t>More details from </a:t>
            </a:r>
          </a:p>
          <a:p>
            <a:pPr marL="0" indent="0">
              <a:buNone/>
            </a:pPr>
            <a:r>
              <a:rPr lang="en-GB" sz="2800" u="sng" dirty="0">
                <a:hlinkClick r:id="rId3"/>
              </a:rPr>
              <a:t>www.nyeducationservices.co.uk</a:t>
            </a:r>
            <a:endParaRPr lang="en-GB" sz="2800" dirty="0"/>
          </a:p>
          <a:p>
            <a:endParaRPr lang="en-GB" dirty="0"/>
          </a:p>
        </p:txBody>
      </p:sp>
      <p:pic>
        <p:nvPicPr>
          <p:cNvPr id="4" name="Picture 3"/>
          <p:cNvPicPr>
            <a:picLocks noChangeAspect="1"/>
          </p:cNvPicPr>
          <p:nvPr/>
        </p:nvPicPr>
        <p:blipFill>
          <a:blip r:embed="rId4"/>
          <a:stretch>
            <a:fillRect/>
          </a:stretch>
        </p:blipFill>
        <p:spPr>
          <a:xfrm>
            <a:off x="6746240" y="1584007"/>
            <a:ext cx="4800917" cy="3583783"/>
          </a:xfrm>
          <a:prstGeom prst="rect">
            <a:avLst/>
          </a:prstGeom>
        </p:spPr>
      </p:pic>
    </p:spTree>
    <p:extLst>
      <p:ext uri="{BB962C8B-B14F-4D97-AF65-F5344CB8AC3E}">
        <p14:creationId xmlns:p14="http://schemas.microsoft.com/office/powerpoint/2010/main" val="1704953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Other sources of safeguarding resources that have been flagged up by schools to support DSLs</a:t>
            </a:r>
            <a:endParaRPr lang="en-GB" dirty="0"/>
          </a:p>
        </p:txBody>
      </p:sp>
      <p:sp>
        <p:nvSpPr>
          <p:cNvPr id="3" name="Content Placeholder 2"/>
          <p:cNvSpPr>
            <a:spLocks noGrp="1"/>
          </p:cNvSpPr>
          <p:nvPr>
            <p:ph idx="1"/>
          </p:nvPr>
        </p:nvSpPr>
        <p:spPr>
          <a:xfrm>
            <a:off x="677334" y="2282509"/>
            <a:ext cx="6475306" cy="3880773"/>
          </a:xfrm>
        </p:spPr>
        <p:txBody>
          <a:bodyPr/>
          <a:lstStyle/>
          <a:p>
            <a:pPr marL="0" indent="0">
              <a:buNone/>
            </a:pPr>
            <a:endParaRPr lang="en-GB" dirty="0">
              <a:hlinkClick r:id="rId3"/>
            </a:endParaRPr>
          </a:p>
          <a:p>
            <a:r>
              <a:rPr lang="en-GB" sz="2400" dirty="0">
                <a:hlinkClick r:id="rId3"/>
              </a:rPr>
              <a:t>https://www.safeguardinginschools.co.uk</a:t>
            </a:r>
            <a:r>
              <a:rPr lang="en-GB" sz="2400" dirty="0" smtClean="0">
                <a:hlinkClick r:id="rId3"/>
              </a:rPr>
              <a:t>/</a:t>
            </a:r>
          </a:p>
          <a:p>
            <a:pPr marL="0" indent="0">
              <a:buNone/>
            </a:pPr>
            <a:endParaRPr lang="en-GB" sz="2400" dirty="0" smtClean="0">
              <a:hlinkClick r:id="rId3"/>
            </a:endParaRPr>
          </a:p>
          <a:p>
            <a:r>
              <a:rPr lang="en-GB" sz="2400" dirty="0" smtClean="0">
                <a:hlinkClick r:id="rId3"/>
              </a:rPr>
              <a:t>https</a:t>
            </a:r>
            <a:r>
              <a:rPr lang="en-GB" sz="2400" dirty="0">
                <a:hlinkClick r:id="rId3"/>
              </a:rPr>
              <a:t>://safeguarding.network</a:t>
            </a:r>
            <a:r>
              <a:rPr lang="en-GB" sz="2400" dirty="0" smtClean="0">
                <a:hlinkClick r:id="rId3"/>
              </a:rPr>
              <a:t>/</a:t>
            </a:r>
            <a:endParaRPr lang="en-GB" sz="2400" dirty="0" smtClean="0"/>
          </a:p>
          <a:p>
            <a:endParaRPr lang="en-GB" sz="2400" dirty="0"/>
          </a:p>
          <a:p>
            <a:r>
              <a:rPr lang="en-GB" sz="2400" dirty="0">
                <a:hlinkClick r:id="rId4"/>
              </a:rPr>
              <a:t>http://aacoss.org/professionals</a:t>
            </a:r>
            <a:r>
              <a:rPr lang="en-GB" sz="2400" dirty="0" smtClean="0">
                <a:hlinkClick r:id="rId4"/>
              </a:rPr>
              <a:t>/</a:t>
            </a:r>
            <a:endParaRPr lang="en-GB" sz="2400" dirty="0" smtClean="0"/>
          </a:p>
          <a:p>
            <a:pPr marL="0" indent="0">
              <a:buNone/>
            </a:pPr>
            <a:endParaRPr lang="en-GB" sz="2400" dirty="0" smtClean="0"/>
          </a:p>
          <a:p>
            <a:pPr marL="0" indent="0">
              <a:buNone/>
            </a:pPr>
            <a:endParaRPr lang="en-GB" sz="2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2250" y="3937145"/>
            <a:ext cx="2095500" cy="571500"/>
          </a:xfrm>
          <a:prstGeom prst="rect">
            <a:avLst/>
          </a:prstGeom>
        </p:spPr>
      </p:pic>
      <p:pic>
        <p:nvPicPr>
          <p:cNvPr id="5" name="Picture 4"/>
          <p:cNvPicPr>
            <a:picLocks noChangeAspect="1"/>
          </p:cNvPicPr>
          <p:nvPr/>
        </p:nvPicPr>
        <p:blipFill>
          <a:blip r:embed="rId6"/>
          <a:stretch>
            <a:fillRect/>
          </a:stretch>
        </p:blipFill>
        <p:spPr>
          <a:xfrm>
            <a:off x="7513638" y="2820108"/>
            <a:ext cx="4215494" cy="623888"/>
          </a:xfrm>
          <a:prstGeom prst="rect">
            <a:avLst/>
          </a:prstGeom>
        </p:spPr>
      </p:pic>
      <p:pic>
        <p:nvPicPr>
          <p:cNvPr id="6" name="Picture 5"/>
          <p:cNvPicPr>
            <a:picLocks noChangeAspect="1"/>
          </p:cNvPicPr>
          <p:nvPr/>
        </p:nvPicPr>
        <p:blipFill>
          <a:blip r:embed="rId7"/>
          <a:stretch>
            <a:fillRect/>
          </a:stretch>
        </p:blipFill>
        <p:spPr>
          <a:xfrm>
            <a:off x="7513638" y="4832977"/>
            <a:ext cx="3075160" cy="1330305"/>
          </a:xfrm>
          <a:prstGeom prst="rect">
            <a:avLst/>
          </a:prstGeom>
        </p:spPr>
      </p:pic>
    </p:spTree>
    <p:extLst>
      <p:ext uri="{BB962C8B-B14F-4D97-AF65-F5344CB8AC3E}">
        <p14:creationId xmlns:p14="http://schemas.microsoft.com/office/powerpoint/2010/main" val="1962408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Guidance</a:t>
            </a:r>
            <a:endParaRPr lang="en-GB" dirty="0"/>
          </a:p>
        </p:txBody>
      </p:sp>
      <p:sp>
        <p:nvSpPr>
          <p:cNvPr id="3" name="Content Placeholder 2"/>
          <p:cNvSpPr>
            <a:spLocks noGrp="1"/>
          </p:cNvSpPr>
          <p:nvPr>
            <p:ph idx="1"/>
          </p:nvPr>
        </p:nvSpPr>
        <p:spPr>
          <a:xfrm>
            <a:off x="746908" y="1270000"/>
            <a:ext cx="4033814" cy="3880773"/>
          </a:xfrm>
        </p:spPr>
        <p:txBody>
          <a:bodyPr>
            <a:normAutofit/>
          </a:bodyPr>
          <a:lstStyle/>
          <a:p>
            <a:r>
              <a:rPr lang="en-GB" dirty="0" smtClean="0"/>
              <a:t>Are </a:t>
            </a:r>
            <a:r>
              <a:rPr lang="en-GB" dirty="0"/>
              <a:t>all your staff and governors up to date with government and local Covid-19 </a:t>
            </a:r>
            <a:r>
              <a:rPr lang="en-GB" dirty="0" smtClean="0"/>
              <a:t>guidance </a:t>
            </a:r>
            <a:r>
              <a:rPr lang="en-GB" dirty="0"/>
              <a:t>on safeguarding</a:t>
            </a:r>
            <a:r>
              <a:rPr lang="en-GB" dirty="0" smtClean="0"/>
              <a:t>?</a:t>
            </a:r>
          </a:p>
        </p:txBody>
      </p:sp>
      <p:graphicFrame>
        <p:nvGraphicFramePr>
          <p:cNvPr id="5" name="Table 4"/>
          <p:cNvGraphicFramePr>
            <a:graphicFrameLocks noGrp="1"/>
          </p:cNvGraphicFramePr>
          <p:nvPr>
            <p:extLst>
              <p:ext uri="{D42A27DB-BD31-4B8C-83A1-F6EECF244321}">
                <p14:modId xmlns:p14="http://schemas.microsoft.com/office/powerpoint/2010/main" val="2129589137"/>
              </p:ext>
            </p:extLst>
          </p:nvPr>
        </p:nvGraphicFramePr>
        <p:xfrm>
          <a:off x="4850296" y="265755"/>
          <a:ext cx="5589628" cy="6411206"/>
        </p:xfrm>
        <a:graphic>
          <a:graphicData uri="http://schemas.openxmlformats.org/drawingml/2006/table">
            <a:tbl>
              <a:tblPr>
                <a:tableStyleId>{5C22544A-7EE6-4342-B048-85BDC9FD1C3A}</a:tableStyleId>
              </a:tblPr>
              <a:tblGrid>
                <a:gridCol w="5589628">
                  <a:extLst>
                    <a:ext uri="{9D8B030D-6E8A-4147-A177-3AD203B41FA5}">
                      <a16:colId xmlns:a16="http://schemas.microsoft.com/office/drawing/2014/main" val="1370276108"/>
                    </a:ext>
                  </a:extLst>
                </a:gridCol>
              </a:tblGrid>
              <a:tr h="6411206">
                <a:tc>
                  <a:txBody>
                    <a:bodyPr/>
                    <a:lstStyle/>
                    <a:p>
                      <a:pPr marL="457200" algn="l">
                        <a:lnSpc>
                          <a:spcPct val="107000"/>
                        </a:lnSpc>
                        <a:spcAft>
                          <a:spcPts val="0"/>
                        </a:spcAft>
                      </a:pPr>
                      <a:endParaRPr lang="en-GB" sz="2000" u="sng" dirty="0" smtClean="0">
                        <a:effectLst/>
                        <a:hlinkClick r:id="rId3"/>
                      </a:endParaRPr>
                    </a:p>
                    <a:p>
                      <a:pPr marL="457200" indent="0" algn="l">
                        <a:lnSpc>
                          <a:spcPct val="107000"/>
                        </a:lnSpc>
                        <a:spcAft>
                          <a:spcPts val="0"/>
                        </a:spcAft>
                        <a:buFont typeface="Arial" panose="020B0604020202020204" pitchFamily="34" charset="0"/>
                        <a:buNone/>
                      </a:pPr>
                      <a:r>
                        <a:rPr lang="en-GB" sz="1800" u="sng" dirty="0" smtClean="0">
                          <a:effectLst/>
                        </a:rPr>
                        <a:t>National </a:t>
                      </a:r>
                    </a:p>
                    <a:p>
                      <a:pPr marL="457200" indent="0" algn="l">
                        <a:lnSpc>
                          <a:spcPct val="107000"/>
                        </a:lnSpc>
                        <a:spcAft>
                          <a:spcPts val="0"/>
                        </a:spcAft>
                        <a:buFont typeface="Arial" panose="020B0604020202020204" pitchFamily="34" charset="0"/>
                        <a:buNone/>
                      </a:pPr>
                      <a:endParaRPr lang="en-GB" sz="1800" u="sng" dirty="0" smtClean="0">
                        <a:effectLst/>
                      </a:endParaRPr>
                    </a:p>
                    <a:p>
                      <a:pPr marL="457200" marR="0" lvl="0" indent="0" algn="l" defTabSz="4572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smtClean="0">
                          <a:hlinkClick r:id="rId4"/>
                        </a:rPr>
                        <a:t>GOV.UK Coronavirus Covid-19 Education and Childcare</a:t>
                      </a:r>
                      <a:endParaRPr lang="en-GB" sz="1800" dirty="0" smtClean="0"/>
                    </a:p>
                    <a:p>
                      <a:pPr marL="457200" indent="0" algn="l">
                        <a:lnSpc>
                          <a:spcPct val="107000"/>
                        </a:lnSpc>
                        <a:spcAft>
                          <a:spcPts val="0"/>
                        </a:spcAft>
                        <a:buFont typeface="Arial" panose="020B0604020202020204" pitchFamily="34" charset="0"/>
                        <a:buNone/>
                      </a:pPr>
                      <a:r>
                        <a:rPr lang="en-GB" sz="1800" b="0" u="none" dirty="0" smtClean="0">
                          <a:effectLst/>
                        </a:rPr>
                        <a:t>Portal to all DfE</a:t>
                      </a:r>
                      <a:r>
                        <a:rPr lang="en-GB" sz="1800" b="0" u="none" baseline="0" dirty="0" smtClean="0">
                          <a:effectLst/>
                        </a:rPr>
                        <a:t> </a:t>
                      </a:r>
                      <a:r>
                        <a:rPr lang="en-GB" sz="1800" u="none" dirty="0" smtClean="0">
                          <a:effectLst/>
                        </a:rPr>
                        <a:t>Coronavirus </a:t>
                      </a:r>
                      <a:r>
                        <a:rPr lang="en-GB" sz="1800" u="sng" baseline="0" dirty="0" smtClean="0">
                          <a:effectLst/>
                        </a:rPr>
                        <a:t>(</a:t>
                      </a:r>
                      <a:r>
                        <a:rPr lang="en-GB" sz="1800" b="0" u="none" baseline="0" dirty="0" smtClean="0">
                          <a:effectLst/>
                        </a:rPr>
                        <a:t>Covid-19) guidance </a:t>
                      </a:r>
                      <a:endParaRPr lang="en-GB" sz="1800" b="0" u="none" dirty="0" smtClean="0">
                        <a:effectLst/>
                      </a:endParaRPr>
                    </a:p>
                    <a:p>
                      <a:pPr marL="457200" marR="0" lvl="0" indent="0" algn="l" defTabSz="4572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sz="1800" dirty="0" smtClean="0">
                        <a:hlinkClick r:id="rId5"/>
                      </a:endParaRPr>
                    </a:p>
                    <a:p>
                      <a:pPr marL="457200" marR="0" lvl="0" indent="0" algn="l" defTabSz="4572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smtClean="0">
                          <a:hlinkClick r:id="rId5"/>
                        </a:rPr>
                        <a:t>DFE Guidance Coronavirus (Covid-19): safeguarding in schools, colleges and other providers</a:t>
                      </a:r>
                      <a:endParaRPr lang="en-GB" sz="1800" dirty="0" smtClean="0"/>
                    </a:p>
                    <a:p>
                      <a:pPr marL="457200" indent="0" algn="l">
                        <a:lnSpc>
                          <a:spcPct val="107000"/>
                        </a:lnSpc>
                        <a:spcAft>
                          <a:spcPts val="0"/>
                        </a:spcAft>
                        <a:buFont typeface="Arial" panose="020B0604020202020204" pitchFamily="34" charset="0"/>
                        <a:buNone/>
                      </a:pPr>
                      <a:endParaRPr lang="en-GB" sz="1800" u="sng" dirty="0" smtClean="0">
                        <a:effectLst/>
                      </a:endParaRPr>
                    </a:p>
                    <a:p>
                      <a:pPr marL="457200" indent="0" algn="l">
                        <a:lnSpc>
                          <a:spcPct val="107000"/>
                        </a:lnSpc>
                        <a:spcAft>
                          <a:spcPts val="800"/>
                        </a:spcAft>
                        <a:buFont typeface="Arial" panose="020B0604020202020204" pitchFamily="34" charset="0"/>
                        <a:buNone/>
                      </a:pPr>
                      <a:r>
                        <a:rPr lang="en-GB" sz="1800" u="sng" dirty="0" smtClean="0">
                          <a:effectLst/>
                        </a:rPr>
                        <a:t>Local </a:t>
                      </a:r>
                    </a:p>
                    <a:p>
                      <a:pPr marL="457200" indent="0" algn="l">
                        <a:lnSpc>
                          <a:spcPct val="107000"/>
                        </a:lnSpc>
                        <a:spcAft>
                          <a:spcPts val="800"/>
                        </a:spcAft>
                        <a:buFont typeface="Arial" panose="020B0604020202020204" pitchFamily="34" charset="0"/>
                        <a:buNone/>
                      </a:pPr>
                      <a:r>
                        <a:rPr lang="en-GB" sz="1800" b="1" u="none" dirty="0" smtClean="0">
                          <a:effectLst/>
                        </a:rPr>
                        <a:t>North Yorkshire </a:t>
                      </a:r>
                      <a:r>
                        <a:rPr lang="en-GB" sz="1800" b="1" u="none" baseline="0" dirty="0" smtClean="0">
                          <a:effectLst/>
                        </a:rPr>
                        <a:t>Children and Young People’s Service</a:t>
                      </a:r>
                      <a:r>
                        <a:rPr lang="en-GB" sz="1800" b="1" u="none" dirty="0" smtClean="0">
                          <a:effectLst/>
                        </a:rPr>
                        <a:t> </a:t>
                      </a:r>
                    </a:p>
                    <a:p>
                      <a:pPr marL="457200" indent="0" algn="l">
                        <a:lnSpc>
                          <a:spcPct val="107000"/>
                        </a:lnSpc>
                        <a:spcAft>
                          <a:spcPts val="800"/>
                        </a:spcAft>
                        <a:buFont typeface="Arial" panose="020B0604020202020204" pitchFamily="34" charset="0"/>
                        <a:buNone/>
                      </a:pPr>
                      <a:r>
                        <a:rPr lang="en-GB" sz="1800" u="sng" dirty="0" smtClean="0">
                          <a:effectLst/>
                          <a:hlinkClick r:id="rId6"/>
                        </a:rPr>
                        <a:t>https://cyps.northyorks.gov.uk/covid-19</a:t>
                      </a:r>
                      <a:endParaRPr lang="en-GB" sz="1800" u="sng" dirty="0" smtClean="0">
                        <a:effectLst/>
                      </a:endParaRPr>
                    </a:p>
                    <a:p>
                      <a:pPr marL="457200" indent="0" algn="l">
                        <a:lnSpc>
                          <a:spcPct val="107000"/>
                        </a:lnSpc>
                        <a:spcAft>
                          <a:spcPts val="800"/>
                        </a:spcAft>
                        <a:buFont typeface="Arial" panose="020B0604020202020204" pitchFamily="34" charset="0"/>
                        <a:buNone/>
                      </a:pPr>
                      <a:r>
                        <a:rPr lang="en-GB" sz="1800" b="1" dirty="0" smtClean="0"/>
                        <a:t>North Yorkshire Safeguarding Children Partnership</a:t>
                      </a:r>
                    </a:p>
                    <a:p>
                      <a:pPr marL="457200" indent="0" algn="l">
                        <a:lnSpc>
                          <a:spcPct val="107000"/>
                        </a:lnSpc>
                        <a:spcAft>
                          <a:spcPts val="800"/>
                        </a:spcAft>
                        <a:buFont typeface="Arial" panose="020B0604020202020204" pitchFamily="34" charset="0"/>
                        <a:buNone/>
                      </a:pPr>
                      <a:r>
                        <a:rPr lang="en-GB" sz="1800" u="sng" dirty="0" smtClean="0">
                          <a:effectLst/>
                          <a:hlinkClick r:id="rId7"/>
                        </a:rPr>
                        <a:t>https://www.safeguardingchildren.co.uk/coronavirus/</a:t>
                      </a:r>
                      <a:endParaRPr lang="en-GB" sz="1800" u="sng" dirty="0" smtClean="0">
                        <a:effectLst/>
                      </a:endParaRPr>
                    </a:p>
                  </a:txBody>
                  <a:tcPr marL="114300" marR="114300" marT="0" marB="0"/>
                </a:tc>
                <a:extLst>
                  <a:ext uri="{0D108BD9-81ED-4DB2-BD59-A6C34878D82A}">
                    <a16:rowId xmlns:a16="http://schemas.microsoft.com/office/drawing/2014/main" val="559193990"/>
                  </a:ext>
                </a:extLst>
              </a:tr>
            </a:tbl>
          </a:graphicData>
        </a:graphic>
      </p:graphicFrame>
    </p:spTree>
    <p:extLst>
      <p:ext uri="{BB962C8B-B14F-4D97-AF65-F5344CB8AC3E}">
        <p14:creationId xmlns:p14="http://schemas.microsoft.com/office/powerpoint/2010/main" val="3722287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DfE </a:t>
            </a:r>
            <a:r>
              <a:rPr lang="en-GB" dirty="0"/>
              <a:t>Safeguarding guidance </a:t>
            </a:r>
            <a:r>
              <a:rPr lang="en-GB" dirty="0" smtClean="0"/>
              <a:t>update</a:t>
            </a:r>
            <a:br>
              <a:rPr lang="en-GB" dirty="0" smtClean="0"/>
            </a:br>
            <a:r>
              <a:rPr lang="en-GB" dirty="0" smtClean="0"/>
              <a:t>20</a:t>
            </a:r>
            <a:r>
              <a:rPr lang="en-GB" baseline="30000" dirty="0" smtClean="0"/>
              <a:t>th</a:t>
            </a:r>
            <a:r>
              <a:rPr lang="en-GB" dirty="0" smtClean="0"/>
              <a:t> May 2020</a:t>
            </a:r>
            <a:endParaRPr lang="en-GB" dirty="0"/>
          </a:p>
        </p:txBody>
      </p:sp>
      <p:sp>
        <p:nvSpPr>
          <p:cNvPr id="3" name="Content Placeholder 2"/>
          <p:cNvSpPr>
            <a:spLocks noGrp="1"/>
          </p:cNvSpPr>
          <p:nvPr>
            <p:ph idx="1"/>
          </p:nvPr>
        </p:nvSpPr>
        <p:spPr>
          <a:xfrm>
            <a:off x="677334" y="2160589"/>
            <a:ext cx="6851226" cy="3880773"/>
          </a:xfrm>
        </p:spPr>
        <p:txBody>
          <a:bodyPr>
            <a:normAutofit/>
          </a:bodyPr>
          <a:lstStyle/>
          <a:p>
            <a:r>
              <a:rPr lang="en-GB" dirty="0" smtClean="0">
                <a:solidFill>
                  <a:srgbClr val="0B0C0C"/>
                </a:solidFill>
                <a:latin typeface="nta"/>
              </a:rPr>
              <a:t>child </a:t>
            </a:r>
            <a:r>
              <a:rPr lang="en-GB" dirty="0">
                <a:solidFill>
                  <a:srgbClr val="0B0C0C"/>
                </a:solidFill>
                <a:latin typeface="nta"/>
              </a:rPr>
              <a:t>protection </a:t>
            </a:r>
            <a:r>
              <a:rPr lang="en-GB" dirty="0" smtClean="0">
                <a:solidFill>
                  <a:srgbClr val="0B0C0C"/>
                </a:solidFill>
                <a:latin typeface="nta"/>
              </a:rPr>
              <a:t>policy will need further review and update</a:t>
            </a:r>
          </a:p>
          <a:p>
            <a:r>
              <a:rPr lang="en-GB" dirty="0" smtClean="0">
                <a:solidFill>
                  <a:srgbClr val="0B0C0C"/>
                </a:solidFill>
                <a:latin typeface="nta"/>
              </a:rPr>
              <a:t>designated </a:t>
            </a:r>
            <a:r>
              <a:rPr lang="en-GB" dirty="0">
                <a:solidFill>
                  <a:srgbClr val="0B0C0C"/>
                </a:solidFill>
                <a:latin typeface="nta"/>
              </a:rPr>
              <a:t>safeguarding lead </a:t>
            </a:r>
            <a:r>
              <a:rPr lang="en-GB" dirty="0" smtClean="0">
                <a:solidFill>
                  <a:srgbClr val="0B0C0C"/>
                </a:solidFill>
                <a:latin typeface="nta"/>
              </a:rPr>
              <a:t>arrangements on phased return</a:t>
            </a:r>
          </a:p>
          <a:p>
            <a:r>
              <a:rPr lang="en-GB" dirty="0" smtClean="0">
                <a:solidFill>
                  <a:srgbClr val="0B0C0C"/>
                </a:solidFill>
                <a:latin typeface="nta"/>
              </a:rPr>
              <a:t>protecting </a:t>
            </a:r>
            <a:r>
              <a:rPr lang="en-GB" dirty="0">
                <a:solidFill>
                  <a:srgbClr val="0B0C0C"/>
                </a:solidFill>
                <a:latin typeface="nta"/>
              </a:rPr>
              <a:t>vulnerable children and mental health.</a:t>
            </a:r>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240" y="2160589"/>
            <a:ext cx="3054995" cy="289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063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DfE </a:t>
            </a:r>
            <a:r>
              <a:rPr lang="en-GB" dirty="0"/>
              <a:t>Safeguarding guidance </a:t>
            </a:r>
            <a:r>
              <a:rPr lang="en-GB" dirty="0" smtClean="0"/>
              <a:t>update</a:t>
            </a:r>
            <a:br>
              <a:rPr lang="en-GB" dirty="0" smtClean="0"/>
            </a:br>
            <a:r>
              <a:rPr lang="en-GB" dirty="0" smtClean="0"/>
              <a:t>20</a:t>
            </a:r>
            <a:r>
              <a:rPr lang="en-GB" baseline="30000" dirty="0" smtClean="0"/>
              <a:t>th</a:t>
            </a:r>
            <a:r>
              <a:rPr lang="en-GB" dirty="0" smtClean="0"/>
              <a:t> May 2020</a:t>
            </a:r>
            <a:endParaRPr lang="en-GB" dirty="0"/>
          </a:p>
        </p:txBody>
      </p:sp>
      <p:sp>
        <p:nvSpPr>
          <p:cNvPr id="3" name="Content Placeholder 2"/>
          <p:cNvSpPr>
            <a:spLocks noGrp="1"/>
          </p:cNvSpPr>
          <p:nvPr>
            <p:ph idx="1"/>
          </p:nvPr>
        </p:nvSpPr>
        <p:spPr>
          <a:xfrm>
            <a:off x="677334" y="2160589"/>
            <a:ext cx="6851226" cy="3880773"/>
          </a:xfrm>
        </p:spPr>
        <p:txBody>
          <a:bodyPr>
            <a:normAutofit fontScale="62500" lnSpcReduction="20000"/>
          </a:bodyPr>
          <a:lstStyle/>
          <a:p>
            <a:r>
              <a:rPr lang="en-GB" dirty="0" smtClean="0"/>
              <a:t>‘As more </a:t>
            </a:r>
            <a:r>
              <a:rPr lang="en-GB" dirty="0"/>
              <a:t>children return, a number of important </a:t>
            </a:r>
            <a:r>
              <a:rPr lang="en-GB" b="1" dirty="0"/>
              <a:t>safeguarding principles </a:t>
            </a:r>
            <a:r>
              <a:rPr lang="en-GB" dirty="0"/>
              <a:t>remain the same:</a:t>
            </a:r>
          </a:p>
          <a:p>
            <a:pPr lvl="1"/>
            <a:r>
              <a:rPr lang="en-GB" dirty="0"/>
              <a:t>the best interests of children must always continue to come first</a:t>
            </a:r>
          </a:p>
          <a:p>
            <a:pPr lvl="1"/>
            <a:r>
              <a:rPr lang="en-GB" dirty="0"/>
              <a:t>if anyone in a school or college has a safeguarding concern about any child they should continue to act and act immediately</a:t>
            </a:r>
          </a:p>
          <a:p>
            <a:pPr lvl="1"/>
            <a:r>
              <a:rPr lang="en-GB" dirty="0"/>
              <a:t>a DSL or deputy should be available</a:t>
            </a:r>
          </a:p>
          <a:p>
            <a:pPr lvl="1"/>
            <a:r>
              <a:rPr lang="en-GB" dirty="0"/>
              <a:t>it is essential that unsuitable people are not allowed to enter the children’s workforce and/or gain access to children</a:t>
            </a:r>
          </a:p>
          <a:p>
            <a:pPr lvl="1"/>
            <a:r>
              <a:rPr lang="en-GB" dirty="0"/>
              <a:t>children should continue to be protected when they are </a:t>
            </a:r>
            <a:r>
              <a:rPr lang="en-GB" dirty="0" smtClean="0"/>
              <a:t>online’</a:t>
            </a:r>
            <a:endParaRPr lang="en-GB" dirty="0"/>
          </a:p>
        </p:txBody>
      </p:sp>
      <p:pic>
        <p:nvPicPr>
          <p:cNvPr id="5" name="Picture 4"/>
          <p:cNvPicPr>
            <a:picLocks noChangeAspect="1"/>
          </p:cNvPicPr>
          <p:nvPr/>
        </p:nvPicPr>
        <p:blipFill>
          <a:blip r:embed="rId3"/>
          <a:stretch>
            <a:fillRect/>
          </a:stretch>
        </p:blipFill>
        <p:spPr>
          <a:xfrm>
            <a:off x="8202439" y="2245677"/>
            <a:ext cx="2780521" cy="2780521"/>
          </a:xfrm>
          <a:prstGeom prst="rect">
            <a:avLst/>
          </a:prstGeom>
        </p:spPr>
      </p:pic>
    </p:spTree>
    <p:extLst>
      <p:ext uri="{BB962C8B-B14F-4D97-AF65-F5344CB8AC3E}">
        <p14:creationId xmlns:p14="http://schemas.microsoft.com/office/powerpoint/2010/main" val="3738052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DfE </a:t>
            </a:r>
            <a:r>
              <a:rPr lang="en-GB" dirty="0"/>
              <a:t>Safeguarding guidance </a:t>
            </a:r>
            <a:r>
              <a:rPr lang="en-GB" dirty="0" smtClean="0"/>
              <a:t>update</a:t>
            </a:r>
            <a:br>
              <a:rPr lang="en-GB" dirty="0" smtClean="0"/>
            </a:br>
            <a:r>
              <a:rPr lang="en-GB" dirty="0" smtClean="0"/>
              <a:t>20</a:t>
            </a:r>
            <a:r>
              <a:rPr lang="en-GB" baseline="30000" dirty="0" smtClean="0"/>
              <a:t>th</a:t>
            </a:r>
            <a:r>
              <a:rPr lang="en-GB" dirty="0" smtClean="0"/>
              <a:t> May 2020 </a:t>
            </a:r>
            <a:endParaRPr lang="en-GB" dirty="0"/>
          </a:p>
        </p:txBody>
      </p:sp>
      <p:sp>
        <p:nvSpPr>
          <p:cNvPr id="3" name="Content Placeholder 2"/>
          <p:cNvSpPr>
            <a:spLocks noGrp="1"/>
          </p:cNvSpPr>
          <p:nvPr>
            <p:ph idx="1"/>
          </p:nvPr>
        </p:nvSpPr>
        <p:spPr>
          <a:xfrm>
            <a:off x="677334" y="1818640"/>
            <a:ext cx="6851226" cy="4846319"/>
          </a:xfrm>
        </p:spPr>
        <p:txBody>
          <a:bodyPr>
            <a:normAutofit lnSpcReduction="10000"/>
          </a:bodyPr>
          <a:lstStyle/>
          <a:p>
            <a:r>
              <a:rPr lang="en-GB" sz="1800" dirty="0" smtClean="0"/>
              <a:t>Trained </a:t>
            </a:r>
            <a:r>
              <a:rPr lang="en-GB" sz="1800" dirty="0"/>
              <a:t>DSL (or deputy) available on </a:t>
            </a:r>
            <a:r>
              <a:rPr lang="en-GB" sz="1800" dirty="0" smtClean="0"/>
              <a:t>site – exceptional circumstances other arrangements to be made and role of on site senior leader clear</a:t>
            </a:r>
          </a:p>
          <a:p>
            <a:r>
              <a:rPr lang="en-GB" sz="1800" dirty="0" smtClean="0"/>
              <a:t>Contact maintained </a:t>
            </a:r>
            <a:r>
              <a:rPr lang="en-GB" sz="1800" dirty="0"/>
              <a:t>with children (and their families) who are not yet returning to </a:t>
            </a:r>
            <a:r>
              <a:rPr lang="en-GB" sz="1800" dirty="0" smtClean="0"/>
              <a:t>school</a:t>
            </a:r>
          </a:p>
          <a:p>
            <a:r>
              <a:rPr lang="en-GB" sz="1800" dirty="0"/>
              <a:t>DSL training is unlikely to take place during this period (although the option of online training can be explored). For the period coronavirus measures are in place, a DSL (or deputy) who has been trained will continue to be classed as a trained DSL (or deputy) even if they miss their refresher </a:t>
            </a:r>
            <a:r>
              <a:rPr lang="en-GB" sz="1800" dirty="0" smtClean="0"/>
              <a:t>training</a:t>
            </a:r>
          </a:p>
          <a:p>
            <a:r>
              <a:rPr lang="en-GB" sz="1800" dirty="0" smtClean="0"/>
              <a:t>Continue </a:t>
            </a:r>
            <a:r>
              <a:rPr lang="en-GB" sz="1800" dirty="0"/>
              <a:t>to do what they reasonably can to keep up to date with safeguarding </a:t>
            </a:r>
            <a:r>
              <a:rPr lang="en-GB" sz="1800" dirty="0" smtClean="0"/>
              <a:t>developments</a:t>
            </a:r>
          </a:p>
          <a:p>
            <a:r>
              <a:rPr lang="en-GB" sz="1800" dirty="0"/>
              <a:t>Where reasonably possible and where relevant, the DSL (or deputy) should consider these challenges in a child protection context and reflect them in the child protection policy as appropriate.</a:t>
            </a:r>
          </a:p>
          <a:p>
            <a:endParaRPr lang="en-GB" sz="1800" dirty="0"/>
          </a:p>
          <a:p>
            <a:endParaRPr lang="en-GB" sz="1800" dirty="0"/>
          </a:p>
          <a:p>
            <a:endParaRPr lang="en-GB" sz="1800" dirty="0"/>
          </a:p>
          <a:p>
            <a:endParaRPr lang="en-GB" sz="1800" dirty="0"/>
          </a:p>
        </p:txBody>
      </p:sp>
      <p:sp>
        <p:nvSpPr>
          <p:cNvPr id="4" name="TextBox 3"/>
          <p:cNvSpPr txBox="1"/>
          <p:nvPr/>
        </p:nvSpPr>
        <p:spPr>
          <a:xfrm>
            <a:off x="7955280" y="1930400"/>
            <a:ext cx="363728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8000" b="1" dirty="0" smtClean="0">
                <a:ln w="22225">
                  <a:solidFill>
                    <a:schemeClr val="accent2"/>
                  </a:solidFill>
                  <a:prstDash val="solid"/>
                </a:ln>
                <a:solidFill>
                  <a:srgbClr val="FFC000"/>
                </a:solidFill>
              </a:rPr>
              <a:t>DSLs </a:t>
            </a:r>
            <a:endParaRPr lang="en-GB" sz="8000" b="1" dirty="0">
              <a:ln w="22225">
                <a:solidFill>
                  <a:schemeClr val="accent2"/>
                </a:solidFill>
                <a:prstDash val="solid"/>
              </a:ln>
              <a:solidFill>
                <a:srgbClr val="FFC000"/>
              </a:solidFill>
            </a:endParaRPr>
          </a:p>
        </p:txBody>
      </p:sp>
    </p:spTree>
    <p:extLst>
      <p:ext uri="{BB962C8B-B14F-4D97-AF65-F5344CB8AC3E}">
        <p14:creationId xmlns:p14="http://schemas.microsoft.com/office/powerpoint/2010/main" val="2185390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DfE </a:t>
            </a:r>
            <a:r>
              <a:rPr lang="en-GB" dirty="0"/>
              <a:t>Safeguarding guidance </a:t>
            </a:r>
            <a:r>
              <a:rPr lang="en-GB" dirty="0" smtClean="0"/>
              <a:t>update</a:t>
            </a:r>
            <a:br>
              <a:rPr lang="en-GB" dirty="0" smtClean="0"/>
            </a:br>
            <a:r>
              <a:rPr lang="en-GB" dirty="0" smtClean="0"/>
              <a:t>20</a:t>
            </a:r>
            <a:r>
              <a:rPr lang="en-GB" baseline="30000" dirty="0" smtClean="0"/>
              <a:t>th</a:t>
            </a:r>
            <a:r>
              <a:rPr lang="en-GB" dirty="0" smtClean="0"/>
              <a:t> May 2020 </a:t>
            </a:r>
            <a:endParaRPr lang="en-GB" dirty="0"/>
          </a:p>
        </p:txBody>
      </p:sp>
      <p:sp>
        <p:nvSpPr>
          <p:cNvPr id="3" name="Content Placeholder 2"/>
          <p:cNvSpPr>
            <a:spLocks noGrp="1"/>
          </p:cNvSpPr>
          <p:nvPr>
            <p:ph idx="1"/>
          </p:nvPr>
        </p:nvSpPr>
        <p:spPr>
          <a:xfrm>
            <a:off x="677334" y="1818640"/>
            <a:ext cx="6240917" cy="4846319"/>
          </a:xfrm>
        </p:spPr>
        <p:txBody>
          <a:bodyPr>
            <a:normAutofit/>
          </a:bodyPr>
          <a:lstStyle/>
          <a:p>
            <a:endParaRPr lang="en-GB" sz="1800" dirty="0"/>
          </a:p>
          <a:p>
            <a:endParaRPr lang="en-GB" sz="1800" dirty="0"/>
          </a:p>
          <a:p>
            <a:r>
              <a:rPr lang="en-GB" sz="1800" dirty="0"/>
              <a:t>Local authorities have the key day-to-day responsibility for delivery of children’s social </a:t>
            </a:r>
            <a:r>
              <a:rPr lang="en-GB" sz="1800" dirty="0" smtClean="0"/>
              <a:t>care</a:t>
            </a:r>
          </a:p>
          <a:p>
            <a:r>
              <a:rPr lang="en-GB" sz="1800" dirty="0" smtClean="0"/>
              <a:t>Social </a:t>
            </a:r>
            <a:r>
              <a:rPr lang="en-GB" sz="1800" dirty="0"/>
              <a:t>workers and virtual school heads will continue to work with vulnerable children in this difficult period. </a:t>
            </a:r>
            <a:endParaRPr lang="en-GB" sz="1800" dirty="0" smtClean="0"/>
          </a:p>
          <a:p>
            <a:r>
              <a:rPr lang="en-GB" sz="1800" dirty="0" smtClean="0"/>
              <a:t>School </a:t>
            </a:r>
            <a:r>
              <a:rPr lang="en-GB" sz="1800" dirty="0"/>
              <a:t>and college staff (supported by the DSL or deputy) should continue to work with and support children’s social workers, virtual school heads and any other relevant safeguarding and welfare partners to help protect vulnerable children</a:t>
            </a:r>
          </a:p>
          <a:p>
            <a:r>
              <a:rPr lang="en-GB" sz="1400" dirty="0" smtClean="0"/>
              <a:t>See later slides Vulnerable Pupils</a:t>
            </a:r>
            <a:endParaRPr lang="en-GB" sz="1400" dirty="0"/>
          </a:p>
        </p:txBody>
      </p:sp>
      <p:sp>
        <p:nvSpPr>
          <p:cNvPr id="4" name="TextBox 3"/>
          <p:cNvSpPr txBox="1"/>
          <p:nvPr/>
        </p:nvSpPr>
        <p:spPr>
          <a:xfrm>
            <a:off x="7955280" y="1930400"/>
            <a:ext cx="3637280"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4400" b="1" dirty="0" smtClean="0">
                <a:ln w="22225">
                  <a:solidFill>
                    <a:schemeClr val="accent2"/>
                  </a:solidFill>
                  <a:prstDash val="solid"/>
                </a:ln>
                <a:solidFill>
                  <a:schemeClr val="accent5"/>
                </a:solidFill>
              </a:rPr>
              <a:t>Vulnerable Pupils  </a:t>
            </a:r>
            <a:endParaRPr lang="en-GB" sz="4400" b="1" dirty="0">
              <a:ln w="22225">
                <a:solidFill>
                  <a:schemeClr val="accent2"/>
                </a:solidFill>
                <a:prstDash val="solid"/>
              </a:ln>
              <a:solidFill>
                <a:schemeClr val="accent5"/>
              </a:solidFill>
            </a:endParaRPr>
          </a:p>
        </p:txBody>
      </p:sp>
    </p:spTree>
    <p:extLst>
      <p:ext uri="{BB962C8B-B14F-4D97-AF65-F5344CB8AC3E}">
        <p14:creationId xmlns:p14="http://schemas.microsoft.com/office/powerpoint/2010/main" val="46005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DfE </a:t>
            </a:r>
            <a:r>
              <a:rPr lang="en-GB" dirty="0"/>
              <a:t>Safeguarding guidance </a:t>
            </a:r>
            <a:r>
              <a:rPr lang="en-GB" dirty="0" smtClean="0"/>
              <a:t>update</a:t>
            </a:r>
            <a:br>
              <a:rPr lang="en-GB" dirty="0" smtClean="0"/>
            </a:br>
            <a:r>
              <a:rPr lang="en-GB" dirty="0" smtClean="0"/>
              <a:t>20</a:t>
            </a:r>
            <a:r>
              <a:rPr lang="en-GB" baseline="30000" dirty="0" smtClean="0"/>
              <a:t>th</a:t>
            </a:r>
            <a:r>
              <a:rPr lang="en-GB" dirty="0" smtClean="0"/>
              <a:t> May 2020 </a:t>
            </a:r>
            <a:endParaRPr lang="en-GB" dirty="0"/>
          </a:p>
        </p:txBody>
      </p:sp>
      <p:sp>
        <p:nvSpPr>
          <p:cNvPr id="3" name="Content Placeholder 2"/>
          <p:cNvSpPr>
            <a:spLocks noGrp="1"/>
          </p:cNvSpPr>
          <p:nvPr>
            <p:ph idx="1"/>
          </p:nvPr>
        </p:nvSpPr>
        <p:spPr>
          <a:xfrm>
            <a:off x="677334" y="1818641"/>
            <a:ext cx="6240917" cy="4612844"/>
          </a:xfrm>
        </p:spPr>
        <p:txBody>
          <a:bodyPr>
            <a:normAutofit fontScale="47500" lnSpcReduction="20000"/>
          </a:bodyPr>
          <a:lstStyle/>
          <a:p>
            <a:endParaRPr lang="en-GB" sz="1800" dirty="0"/>
          </a:p>
          <a:p>
            <a:r>
              <a:rPr lang="en-GB" dirty="0"/>
              <a:t>Negative experiences and distressing life events, such as the current circumstances, can affect the mental health of children and their parents. </a:t>
            </a:r>
            <a:endParaRPr lang="en-GB" dirty="0" smtClean="0"/>
          </a:p>
          <a:p>
            <a:r>
              <a:rPr lang="en-GB" dirty="0" smtClean="0"/>
              <a:t>Where schools </a:t>
            </a:r>
            <a:r>
              <a:rPr lang="en-GB" dirty="0"/>
              <a:t>have children of critical workers and vulnerable children on site, and/or more children returning to school from 1 June onwards, schools and colleges should ensure appropriate support is in place for them</a:t>
            </a:r>
            <a:r>
              <a:rPr lang="en-GB" dirty="0" smtClean="0"/>
              <a:t>.</a:t>
            </a:r>
          </a:p>
          <a:p>
            <a:r>
              <a:rPr lang="en-GB" dirty="0" smtClean="0">
                <a:hlinkClick r:id="rId3"/>
              </a:rPr>
              <a:t>DfE Guidance Mental health and behaviour in schools</a:t>
            </a:r>
            <a:endParaRPr lang="en-GB" dirty="0" smtClean="0"/>
          </a:p>
          <a:p>
            <a:r>
              <a:rPr lang="en-GB" dirty="0"/>
              <a:t>Support for pupils and students in the current circumstances can include existing provision in the school or college (although this may be delivered in different ways, for example over the phone for those children still not attending provision) or from specialist staff or support services.</a:t>
            </a:r>
          </a:p>
          <a:p>
            <a:r>
              <a:rPr lang="en-GB" dirty="0"/>
              <a:t>Teachers should be aware of the impact the current circumstances can have on the mental health of those students/pupils (and their parents) who are continuing to work from home, including when setting expectations of childrens’ work</a:t>
            </a:r>
          </a:p>
          <a:p>
            <a:endParaRPr lang="en-GB" sz="2500" dirty="0"/>
          </a:p>
          <a:p>
            <a:r>
              <a:rPr lang="en-GB" sz="2500" dirty="0" smtClean="0"/>
              <a:t>See </a:t>
            </a:r>
            <a:r>
              <a:rPr lang="en-GB" sz="2500" dirty="0"/>
              <a:t>later </a:t>
            </a:r>
            <a:r>
              <a:rPr lang="en-GB" sz="2500" dirty="0" smtClean="0"/>
              <a:t>slide LA Wellbeing Guidance</a:t>
            </a:r>
            <a:endParaRPr lang="en-GB" sz="2500" dirty="0"/>
          </a:p>
          <a:p>
            <a:endParaRPr lang="en-GB" sz="1800" dirty="0"/>
          </a:p>
        </p:txBody>
      </p:sp>
      <p:sp>
        <p:nvSpPr>
          <p:cNvPr id="4" name="TextBox 3"/>
          <p:cNvSpPr txBox="1"/>
          <p:nvPr/>
        </p:nvSpPr>
        <p:spPr>
          <a:xfrm>
            <a:off x="7450212" y="2782162"/>
            <a:ext cx="4001199"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4400" b="1" dirty="0" smtClean="0">
                <a:ln w="22225">
                  <a:solidFill>
                    <a:schemeClr val="accent2"/>
                  </a:solidFill>
                  <a:prstDash val="solid"/>
                </a:ln>
                <a:solidFill>
                  <a:schemeClr val="accent5"/>
                </a:solidFill>
              </a:rPr>
              <a:t>Mental Health</a:t>
            </a:r>
            <a:endParaRPr lang="en-GB" sz="4400" b="1" dirty="0">
              <a:ln w="22225">
                <a:solidFill>
                  <a:schemeClr val="accent2"/>
                </a:solidFill>
                <a:prstDash val="solid"/>
              </a:ln>
              <a:solidFill>
                <a:schemeClr val="accent5"/>
              </a:solidFill>
            </a:endParaRPr>
          </a:p>
        </p:txBody>
      </p:sp>
    </p:spTree>
    <p:extLst>
      <p:ext uri="{BB962C8B-B14F-4D97-AF65-F5344CB8AC3E}">
        <p14:creationId xmlns:p14="http://schemas.microsoft.com/office/powerpoint/2010/main" val="511931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3032</TotalTime>
  <Words>3721</Words>
  <Application>Microsoft Office PowerPoint</Application>
  <PresentationFormat>Widescreen</PresentationFormat>
  <Paragraphs>378</Paragraphs>
  <Slides>43</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nta</vt:lpstr>
      <vt:lpstr>Trebuchet MS</vt:lpstr>
      <vt:lpstr>Wingdings 3</vt:lpstr>
      <vt:lpstr>Facet</vt:lpstr>
      <vt:lpstr>Safeguarding  COVID -19 </vt:lpstr>
      <vt:lpstr>Purpose </vt:lpstr>
      <vt:lpstr>Keeping Children Safe in Education 2020</vt:lpstr>
      <vt:lpstr>Most recent DFE Safeguarding guidance update </vt:lpstr>
      <vt:lpstr>DfE Safeguarding guidance update 20th May 2020</vt:lpstr>
      <vt:lpstr>DfE Safeguarding guidance update 20th May 2020</vt:lpstr>
      <vt:lpstr>DfE Safeguarding guidance update 20th May 2020 </vt:lpstr>
      <vt:lpstr>DfE Safeguarding guidance update 20th May 2020 </vt:lpstr>
      <vt:lpstr>DfE Safeguarding guidance update 20th May 2020 </vt:lpstr>
      <vt:lpstr>Key Policy Updates </vt:lpstr>
      <vt:lpstr>DfE Safeguarding guidance update 20th May 2020 Child Protection Policy Addendums- to be shared with staff and volunteers  and made publically available  May 2020 The planned return of more children is an appropriate time to consider a further review - with annex or addendum to policy which may include:</vt:lpstr>
      <vt:lpstr>Key Focus Areas Previous Child Protection Policy Addendum March  2020</vt:lpstr>
      <vt:lpstr>Key Focus Areas Safer Working Practice Addendum</vt:lpstr>
      <vt:lpstr>Behaviour Policy</vt:lpstr>
      <vt:lpstr>Behaviour Policy – areas to consider (primary) </vt:lpstr>
      <vt:lpstr>Supporting guidance </vt:lpstr>
      <vt:lpstr>Vulnerable Pupils including our pupils with  EHCPs</vt:lpstr>
      <vt:lpstr>Temporary modifications to the law for EHCPs </vt:lpstr>
      <vt:lpstr>Vulnerable Pupils including our pupils with  EHCPs</vt:lpstr>
      <vt:lpstr>Guidance to support the return of vulnerable pupils not in school </vt:lpstr>
      <vt:lpstr>Levels of Vulnerability </vt:lpstr>
      <vt:lpstr>Emerging contextual issues during Covid-19</vt:lpstr>
      <vt:lpstr>Emerging contextual issues during Covid-19</vt:lpstr>
      <vt:lpstr>Emerging contextual issues during Covid-19</vt:lpstr>
      <vt:lpstr>Emerging contextual issues during Covid-19 – Domestic abuse</vt:lpstr>
      <vt:lpstr>Prevent: National and Local Update </vt:lpstr>
      <vt:lpstr>PowerPoint Presentation</vt:lpstr>
      <vt:lpstr>PowerPoint Presentation</vt:lpstr>
      <vt:lpstr>Prevent: actions </vt:lpstr>
      <vt:lpstr>NYSCP Temporary Changes </vt:lpstr>
      <vt:lpstr>NYSCP partner organisation support during Covid-19 </vt:lpstr>
      <vt:lpstr>NYSCP:  Children currently identified as at risk of exploitation </vt:lpstr>
      <vt:lpstr>Emerging contextual issues during Covid-19 LA Guidance on Year 11 taking jobs before 26th June 2020 </vt:lpstr>
      <vt:lpstr>LA Wellbeing Guidance </vt:lpstr>
      <vt:lpstr>Bereavement Guidance during Covid-19 </vt:lpstr>
      <vt:lpstr>Healthy and Safety Risk Assessment </vt:lpstr>
      <vt:lpstr>Healthy and Safety Risk Assessment </vt:lpstr>
      <vt:lpstr>Guidance and support available </vt:lpstr>
      <vt:lpstr>NYSCP May 2020 edition of the NYSCP e-Bulletin</vt:lpstr>
      <vt:lpstr>Additional Covid-19 Local Advice and Support for Children and Families </vt:lpstr>
      <vt:lpstr>NYES Designated Safeguarding Lead Training </vt:lpstr>
      <vt:lpstr>Other sources of safeguarding resources that have been flagged up by schools to support DSLs</vt:lpstr>
      <vt:lpstr>Key Guidance</vt:lpstr>
    </vt:vector>
  </TitlesOfParts>
  <Company>Wakefield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After COVID -19</dc:title>
  <dc:creator>Griffiths, Laura</dc:creator>
  <cp:lastModifiedBy>Katharine Bruce</cp:lastModifiedBy>
  <cp:revision>191</cp:revision>
  <dcterms:created xsi:type="dcterms:W3CDTF">2020-04-28T13:03:20Z</dcterms:created>
  <dcterms:modified xsi:type="dcterms:W3CDTF">2020-05-28T10:13:37Z</dcterms:modified>
</cp:coreProperties>
</file>