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329" r:id="rId3"/>
    <p:sldId id="339" r:id="rId4"/>
    <p:sldId id="284" r:id="rId5"/>
    <p:sldId id="347" r:id="rId6"/>
    <p:sldId id="336" r:id="rId7"/>
    <p:sldId id="327" r:id="rId8"/>
    <p:sldId id="265" r:id="rId9"/>
    <p:sldId id="351" r:id="rId10"/>
    <p:sldId id="352" r:id="rId11"/>
    <p:sldId id="348" r:id="rId12"/>
    <p:sldId id="350" r:id="rId13"/>
    <p:sldId id="34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EBB1B-07B7-4511-886F-2BE6EE454FC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9A12400C-CE9E-4617-83B6-83C86F721B88}">
      <dgm:prSet custT="1"/>
      <dgm:spPr/>
      <dgm:t>
        <a:bodyPr/>
        <a:lstStyle/>
        <a:p>
          <a:r>
            <a:rPr lang="en-US" sz="3200" b="1">
              <a:solidFill>
                <a:schemeClr val="tx2">
                  <a:lumMod val="75000"/>
                </a:schemeClr>
              </a:solidFill>
            </a:rPr>
            <a:t>Drug &amp; alcohol dependent</a:t>
          </a:r>
        </a:p>
      </dgm:t>
    </dgm:pt>
    <dgm:pt modelId="{E30B3CA3-4B0C-4919-B347-F2F2C6C96E94}" type="parTrans" cxnId="{1715B6D1-89CC-41B7-860F-C1E0E4870ACD}">
      <dgm:prSet/>
      <dgm:spPr/>
      <dgm:t>
        <a:bodyPr/>
        <a:lstStyle/>
        <a:p>
          <a:endParaRPr lang="en-US"/>
        </a:p>
      </dgm:t>
    </dgm:pt>
    <dgm:pt modelId="{58469615-A9D6-4A9B-AC1A-CA5D810D7E8C}" type="sibTrans" cxnId="{1715B6D1-89CC-41B7-860F-C1E0E4870ACD}">
      <dgm:prSet/>
      <dgm:spPr/>
      <dgm:t>
        <a:bodyPr/>
        <a:lstStyle/>
        <a:p>
          <a:endParaRPr lang="en-US"/>
        </a:p>
      </dgm:t>
    </dgm:pt>
    <dgm:pt modelId="{7B891F18-205B-4C52-978C-4A23009D2825}">
      <dgm:prSet custT="1"/>
      <dgm:spPr/>
      <dgm:t>
        <a:bodyPr/>
        <a:lstStyle/>
        <a:p>
          <a:r>
            <a:rPr lang="en-GB" sz="3200" b="1">
              <a:solidFill>
                <a:schemeClr val="tx2">
                  <a:lumMod val="75000"/>
                </a:schemeClr>
              </a:solidFill>
            </a:rPr>
            <a:t>Excluded from school</a:t>
          </a:r>
          <a:r>
            <a:rPr lang="en-GB" sz="1200">
              <a:solidFill>
                <a:schemeClr val="tx2">
                  <a:lumMod val="75000"/>
                </a:schemeClr>
              </a:solidFill>
            </a:rPr>
            <a:t>.</a:t>
          </a:r>
          <a:endParaRPr lang="en-US" sz="1200">
            <a:solidFill>
              <a:schemeClr val="tx2">
                <a:lumMod val="75000"/>
              </a:schemeClr>
            </a:solidFill>
          </a:endParaRPr>
        </a:p>
      </dgm:t>
    </dgm:pt>
    <dgm:pt modelId="{2BAE3153-DC16-4289-B848-B0772FB2ECC1}" type="parTrans" cxnId="{208C8B4F-1028-4278-98E9-EDAD5E3F4F25}">
      <dgm:prSet/>
      <dgm:spPr/>
      <dgm:t>
        <a:bodyPr/>
        <a:lstStyle/>
        <a:p>
          <a:endParaRPr lang="en-US"/>
        </a:p>
      </dgm:t>
    </dgm:pt>
    <dgm:pt modelId="{2069EEC9-DB7A-404F-B695-6963AE999A58}" type="sibTrans" cxnId="{208C8B4F-1028-4278-98E9-EDAD5E3F4F25}">
      <dgm:prSet/>
      <dgm:spPr/>
      <dgm:t>
        <a:bodyPr/>
        <a:lstStyle/>
        <a:p>
          <a:endParaRPr lang="en-US"/>
        </a:p>
      </dgm:t>
    </dgm:pt>
    <dgm:pt modelId="{9A40AAB4-0445-48FB-AB76-B8D08A4D08B7}">
      <dgm:prSet custT="1"/>
      <dgm:spPr/>
      <dgm:t>
        <a:bodyPr/>
        <a:lstStyle/>
        <a:p>
          <a:r>
            <a:rPr lang="en-GB" sz="3200" b="1">
              <a:solidFill>
                <a:schemeClr val="tx2">
                  <a:lumMod val="75000"/>
                </a:schemeClr>
              </a:solidFill>
            </a:rPr>
            <a:t>Known to the police</a:t>
          </a:r>
          <a:endParaRPr lang="en-US" sz="3200" b="1">
            <a:solidFill>
              <a:schemeClr val="tx2">
                <a:lumMod val="75000"/>
              </a:schemeClr>
            </a:solidFill>
          </a:endParaRPr>
        </a:p>
      </dgm:t>
    </dgm:pt>
    <dgm:pt modelId="{B55A523A-4034-49D4-99A3-767711E0EAB0}" type="parTrans" cxnId="{9B752D1E-B39E-42A3-89C9-89993DFFD970}">
      <dgm:prSet/>
      <dgm:spPr/>
      <dgm:t>
        <a:bodyPr/>
        <a:lstStyle/>
        <a:p>
          <a:endParaRPr lang="en-US"/>
        </a:p>
      </dgm:t>
    </dgm:pt>
    <dgm:pt modelId="{7569A0C0-C332-4C9E-A003-B9C1498125AF}" type="sibTrans" cxnId="{9B752D1E-B39E-42A3-89C9-89993DFFD970}">
      <dgm:prSet/>
      <dgm:spPr/>
      <dgm:t>
        <a:bodyPr/>
        <a:lstStyle/>
        <a:p>
          <a:endParaRPr lang="en-US"/>
        </a:p>
      </dgm:t>
    </dgm:pt>
    <dgm:pt modelId="{8999D2A4-E8F3-4D9A-A778-F94797F95840}">
      <dgm:prSet custT="1"/>
      <dgm:spPr/>
      <dgm:t>
        <a:bodyPr/>
        <a:lstStyle/>
        <a:p>
          <a:r>
            <a:rPr lang="en-GB" sz="3200" b="1">
              <a:solidFill>
                <a:schemeClr val="tx2">
                  <a:lumMod val="75000"/>
                </a:schemeClr>
              </a:solidFill>
            </a:rPr>
            <a:t>Lost all my good friends</a:t>
          </a:r>
          <a:endParaRPr lang="en-US" sz="3200" b="1">
            <a:solidFill>
              <a:schemeClr val="tx2">
                <a:lumMod val="75000"/>
              </a:schemeClr>
            </a:solidFill>
          </a:endParaRPr>
        </a:p>
      </dgm:t>
    </dgm:pt>
    <dgm:pt modelId="{84BEA0B5-7511-440C-8631-C3E428677E42}" type="parTrans" cxnId="{2C91E23F-0EC1-4F1B-BFFB-6342DF651C12}">
      <dgm:prSet/>
      <dgm:spPr/>
      <dgm:t>
        <a:bodyPr/>
        <a:lstStyle/>
        <a:p>
          <a:endParaRPr lang="en-US"/>
        </a:p>
      </dgm:t>
    </dgm:pt>
    <dgm:pt modelId="{A92B51BC-F489-4C8E-BABD-747FA55639E1}" type="sibTrans" cxnId="{2C91E23F-0EC1-4F1B-BFFB-6342DF651C12}">
      <dgm:prSet/>
      <dgm:spPr/>
      <dgm:t>
        <a:bodyPr/>
        <a:lstStyle/>
        <a:p>
          <a:endParaRPr lang="en-US"/>
        </a:p>
      </dgm:t>
    </dgm:pt>
    <dgm:pt modelId="{D0C09893-2E2A-46F6-8BF9-789BBC2B1672}">
      <dgm:prSet custT="1"/>
      <dgm:spPr/>
      <dgm:t>
        <a:bodyPr/>
        <a:lstStyle/>
        <a:p>
          <a:r>
            <a:rPr lang="en-GB" sz="2800" b="1">
              <a:solidFill>
                <a:schemeClr val="tx2">
                  <a:lumMod val="75000"/>
                </a:schemeClr>
              </a:solidFill>
            </a:rPr>
            <a:t>Struggling with normal family life</a:t>
          </a:r>
          <a:endParaRPr lang="en-US" sz="2800" b="1">
            <a:solidFill>
              <a:schemeClr val="tx2">
                <a:lumMod val="75000"/>
              </a:schemeClr>
            </a:solidFill>
          </a:endParaRPr>
        </a:p>
      </dgm:t>
    </dgm:pt>
    <dgm:pt modelId="{9AEC955F-BDCD-455A-A75B-11DA12CBD19B}" type="parTrans" cxnId="{E5CDD4FA-7CA9-45B3-8196-5CAAB17E0ED0}">
      <dgm:prSet/>
      <dgm:spPr/>
      <dgm:t>
        <a:bodyPr/>
        <a:lstStyle/>
        <a:p>
          <a:endParaRPr lang="en-US"/>
        </a:p>
      </dgm:t>
    </dgm:pt>
    <dgm:pt modelId="{C50F6D30-F29A-4B50-AFB1-8AED431A9A46}" type="sibTrans" cxnId="{E5CDD4FA-7CA9-45B3-8196-5CAAB17E0ED0}">
      <dgm:prSet/>
      <dgm:spPr/>
      <dgm:t>
        <a:bodyPr/>
        <a:lstStyle/>
        <a:p>
          <a:endParaRPr lang="en-US"/>
        </a:p>
      </dgm:t>
    </dgm:pt>
    <dgm:pt modelId="{5E7D8ED7-6094-4DD8-8BFD-C2AD521419EA}">
      <dgm:prSet custT="1"/>
      <dgm:spPr/>
      <dgm:t>
        <a:bodyPr/>
        <a:lstStyle/>
        <a:p>
          <a:r>
            <a:rPr lang="en-US" sz="3000" b="1">
              <a:solidFill>
                <a:schemeClr val="tx2">
                  <a:lumMod val="75000"/>
                </a:schemeClr>
              </a:solidFill>
            </a:rPr>
            <a:t>Trapped by debt, lies &amp; deceit</a:t>
          </a:r>
        </a:p>
      </dgm:t>
    </dgm:pt>
    <dgm:pt modelId="{410A2C91-6931-47DF-9820-683A4E2DF68D}" type="parTrans" cxnId="{BDCAE507-81C4-49B0-B7F6-E264A1D7B43F}">
      <dgm:prSet/>
      <dgm:spPr/>
      <dgm:t>
        <a:bodyPr/>
        <a:lstStyle/>
        <a:p>
          <a:endParaRPr lang="en-US"/>
        </a:p>
      </dgm:t>
    </dgm:pt>
    <dgm:pt modelId="{B54EED3D-2331-4A18-94AA-A0F45735FBDA}" type="sibTrans" cxnId="{BDCAE507-81C4-49B0-B7F6-E264A1D7B43F}">
      <dgm:prSet/>
      <dgm:spPr/>
      <dgm:t>
        <a:bodyPr/>
        <a:lstStyle/>
        <a:p>
          <a:endParaRPr lang="en-US"/>
        </a:p>
      </dgm:t>
    </dgm:pt>
    <dgm:pt modelId="{853DAE52-D1AB-4694-90C0-4121E63480DF}" type="pres">
      <dgm:prSet presAssocID="{130EBB1B-07B7-4511-886F-2BE6EE454FC1}" presName="linear" presStyleCnt="0">
        <dgm:presLayoutVars>
          <dgm:animLvl val="lvl"/>
          <dgm:resizeHandles val="exact"/>
        </dgm:presLayoutVars>
      </dgm:prSet>
      <dgm:spPr/>
    </dgm:pt>
    <dgm:pt modelId="{3F86BCA5-7427-41D1-B7DF-2AD0562B02C3}" type="pres">
      <dgm:prSet presAssocID="{9A12400C-CE9E-4617-83B6-83C86F721B88}" presName="parentText" presStyleLbl="node1" presStyleIdx="0" presStyleCnt="6">
        <dgm:presLayoutVars>
          <dgm:chMax val="0"/>
          <dgm:bulletEnabled val="1"/>
        </dgm:presLayoutVars>
      </dgm:prSet>
      <dgm:spPr/>
    </dgm:pt>
    <dgm:pt modelId="{32341686-78E4-4C49-89C5-D388B107DD01}" type="pres">
      <dgm:prSet presAssocID="{58469615-A9D6-4A9B-AC1A-CA5D810D7E8C}" presName="spacer" presStyleCnt="0"/>
      <dgm:spPr/>
    </dgm:pt>
    <dgm:pt modelId="{6BB8DD74-B496-4536-87EE-FE5333078C28}" type="pres">
      <dgm:prSet presAssocID="{7B891F18-205B-4C52-978C-4A23009D2825}" presName="parentText" presStyleLbl="node1" presStyleIdx="1" presStyleCnt="6" custLinFactY="-4779" custLinFactNeighborX="2892" custLinFactNeighborY="-100000">
        <dgm:presLayoutVars>
          <dgm:chMax val="0"/>
          <dgm:bulletEnabled val="1"/>
        </dgm:presLayoutVars>
      </dgm:prSet>
      <dgm:spPr/>
    </dgm:pt>
    <dgm:pt modelId="{7A3A12D5-D801-4FF7-B89F-944468E56FEA}" type="pres">
      <dgm:prSet presAssocID="{2069EEC9-DB7A-404F-B695-6963AE999A58}" presName="spacer" presStyleCnt="0"/>
      <dgm:spPr/>
    </dgm:pt>
    <dgm:pt modelId="{2B2FB9FD-7742-4F73-BCBA-FE4BA8279527}" type="pres">
      <dgm:prSet presAssocID="{9A40AAB4-0445-48FB-AB76-B8D08A4D08B7}" presName="parentText" presStyleLbl="node1" presStyleIdx="2" presStyleCnt="6" custLinFactY="-6437" custLinFactNeighborY="-100000">
        <dgm:presLayoutVars>
          <dgm:chMax val="0"/>
          <dgm:bulletEnabled val="1"/>
        </dgm:presLayoutVars>
      </dgm:prSet>
      <dgm:spPr/>
    </dgm:pt>
    <dgm:pt modelId="{6FC046BB-47DD-4948-9AFD-4657B957A724}" type="pres">
      <dgm:prSet presAssocID="{7569A0C0-C332-4C9E-A003-B9C1498125AF}" presName="spacer" presStyleCnt="0"/>
      <dgm:spPr/>
    </dgm:pt>
    <dgm:pt modelId="{1857F3FE-43DD-4720-9030-D48738CE82F4}" type="pres">
      <dgm:prSet presAssocID="{8999D2A4-E8F3-4D9A-A778-F94797F95840}" presName="parentText" presStyleLbl="node1" presStyleIdx="3" presStyleCnt="6" custLinFactNeighborX="16658" custLinFactNeighborY="7">
        <dgm:presLayoutVars>
          <dgm:chMax val="0"/>
          <dgm:bulletEnabled val="1"/>
        </dgm:presLayoutVars>
      </dgm:prSet>
      <dgm:spPr/>
    </dgm:pt>
    <dgm:pt modelId="{70601CB7-1C9F-4153-B26E-093457B72128}" type="pres">
      <dgm:prSet presAssocID="{A92B51BC-F489-4C8E-BABD-747FA55639E1}" presName="spacer" presStyleCnt="0"/>
      <dgm:spPr/>
    </dgm:pt>
    <dgm:pt modelId="{795F01BE-5722-4F67-B6E1-ED146FA637B5}" type="pres">
      <dgm:prSet presAssocID="{D0C09893-2E2A-46F6-8BF9-789BBC2B1672}" presName="parentText" presStyleLbl="node1" presStyleIdx="4" presStyleCnt="6" custLinFactY="11492" custLinFactNeighborX="56" custLinFactNeighborY="100000">
        <dgm:presLayoutVars>
          <dgm:chMax val="0"/>
          <dgm:bulletEnabled val="1"/>
        </dgm:presLayoutVars>
      </dgm:prSet>
      <dgm:spPr/>
    </dgm:pt>
    <dgm:pt modelId="{B4372733-C905-4F07-A830-8E31023FA447}" type="pres">
      <dgm:prSet presAssocID="{C50F6D30-F29A-4B50-AFB1-8AED431A9A46}" presName="spacer" presStyleCnt="0"/>
      <dgm:spPr/>
    </dgm:pt>
    <dgm:pt modelId="{459E97FC-A12C-4B46-A5B8-6441956BCA3E}" type="pres">
      <dgm:prSet presAssocID="{5E7D8ED7-6094-4DD8-8BFD-C2AD521419EA}" presName="parentText" presStyleLbl="node1" presStyleIdx="5" presStyleCnt="6" custLinFactY="7661" custLinFactNeighborX="-1558" custLinFactNeighborY="100000">
        <dgm:presLayoutVars>
          <dgm:chMax val="0"/>
          <dgm:bulletEnabled val="1"/>
        </dgm:presLayoutVars>
      </dgm:prSet>
      <dgm:spPr/>
    </dgm:pt>
  </dgm:ptLst>
  <dgm:cxnLst>
    <dgm:cxn modelId="{BDCAE507-81C4-49B0-B7F6-E264A1D7B43F}" srcId="{130EBB1B-07B7-4511-886F-2BE6EE454FC1}" destId="{5E7D8ED7-6094-4DD8-8BFD-C2AD521419EA}" srcOrd="5" destOrd="0" parTransId="{410A2C91-6931-47DF-9820-683A4E2DF68D}" sibTransId="{B54EED3D-2331-4A18-94AA-A0F45735FBDA}"/>
    <dgm:cxn modelId="{19D32F12-A3B3-4E7D-9939-7883E8A633DD}" type="presOf" srcId="{130EBB1B-07B7-4511-886F-2BE6EE454FC1}" destId="{853DAE52-D1AB-4694-90C0-4121E63480DF}" srcOrd="0" destOrd="0" presId="urn:microsoft.com/office/officeart/2005/8/layout/vList2"/>
    <dgm:cxn modelId="{9B752D1E-B39E-42A3-89C9-89993DFFD970}" srcId="{130EBB1B-07B7-4511-886F-2BE6EE454FC1}" destId="{9A40AAB4-0445-48FB-AB76-B8D08A4D08B7}" srcOrd="2" destOrd="0" parTransId="{B55A523A-4034-49D4-99A3-767711E0EAB0}" sibTransId="{7569A0C0-C332-4C9E-A003-B9C1498125AF}"/>
    <dgm:cxn modelId="{2BF0D225-BAD9-4CED-950A-9C24D3E2E4BE}" type="presOf" srcId="{9A12400C-CE9E-4617-83B6-83C86F721B88}" destId="{3F86BCA5-7427-41D1-B7DF-2AD0562B02C3}" srcOrd="0" destOrd="0" presId="urn:microsoft.com/office/officeart/2005/8/layout/vList2"/>
    <dgm:cxn modelId="{2898A133-7BEF-4F46-8757-8BB2D7FBEDE5}" type="presOf" srcId="{9A40AAB4-0445-48FB-AB76-B8D08A4D08B7}" destId="{2B2FB9FD-7742-4F73-BCBA-FE4BA8279527}" srcOrd="0" destOrd="0" presId="urn:microsoft.com/office/officeart/2005/8/layout/vList2"/>
    <dgm:cxn modelId="{2C91E23F-0EC1-4F1B-BFFB-6342DF651C12}" srcId="{130EBB1B-07B7-4511-886F-2BE6EE454FC1}" destId="{8999D2A4-E8F3-4D9A-A778-F94797F95840}" srcOrd="3" destOrd="0" parTransId="{84BEA0B5-7511-440C-8631-C3E428677E42}" sibTransId="{A92B51BC-F489-4C8E-BABD-747FA55639E1}"/>
    <dgm:cxn modelId="{B84A6849-51E2-44E1-8A4A-CF0F27B6D7AA}" type="presOf" srcId="{D0C09893-2E2A-46F6-8BF9-789BBC2B1672}" destId="{795F01BE-5722-4F67-B6E1-ED146FA637B5}" srcOrd="0" destOrd="0" presId="urn:microsoft.com/office/officeart/2005/8/layout/vList2"/>
    <dgm:cxn modelId="{208C8B4F-1028-4278-98E9-EDAD5E3F4F25}" srcId="{130EBB1B-07B7-4511-886F-2BE6EE454FC1}" destId="{7B891F18-205B-4C52-978C-4A23009D2825}" srcOrd="1" destOrd="0" parTransId="{2BAE3153-DC16-4289-B848-B0772FB2ECC1}" sibTransId="{2069EEC9-DB7A-404F-B695-6963AE999A58}"/>
    <dgm:cxn modelId="{A18DFD7E-FF4C-43C5-8059-7E79475258E3}" type="presOf" srcId="{7B891F18-205B-4C52-978C-4A23009D2825}" destId="{6BB8DD74-B496-4536-87EE-FE5333078C28}" srcOrd="0" destOrd="0" presId="urn:microsoft.com/office/officeart/2005/8/layout/vList2"/>
    <dgm:cxn modelId="{D52C56B1-F305-4B4F-B164-E8CFCF4E2CC6}" type="presOf" srcId="{8999D2A4-E8F3-4D9A-A778-F94797F95840}" destId="{1857F3FE-43DD-4720-9030-D48738CE82F4}" srcOrd="0" destOrd="0" presId="urn:microsoft.com/office/officeart/2005/8/layout/vList2"/>
    <dgm:cxn modelId="{D0F534BE-A7EA-42FD-AE6D-53A533B35604}" type="presOf" srcId="{5E7D8ED7-6094-4DD8-8BFD-C2AD521419EA}" destId="{459E97FC-A12C-4B46-A5B8-6441956BCA3E}" srcOrd="0" destOrd="0" presId="urn:microsoft.com/office/officeart/2005/8/layout/vList2"/>
    <dgm:cxn modelId="{1715B6D1-89CC-41B7-860F-C1E0E4870ACD}" srcId="{130EBB1B-07B7-4511-886F-2BE6EE454FC1}" destId="{9A12400C-CE9E-4617-83B6-83C86F721B88}" srcOrd="0" destOrd="0" parTransId="{E30B3CA3-4B0C-4919-B347-F2F2C6C96E94}" sibTransId="{58469615-A9D6-4A9B-AC1A-CA5D810D7E8C}"/>
    <dgm:cxn modelId="{E5CDD4FA-7CA9-45B3-8196-5CAAB17E0ED0}" srcId="{130EBB1B-07B7-4511-886F-2BE6EE454FC1}" destId="{D0C09893-2E2A-46F6-8BF9-789BBC2B1672}" srcOrd="4" destOrd="0" parTransId="{9AEC955F-BDCD-455A-A75B-11DA12CBD19B}" sibTransId="{C50F6D30-F29A-4B50-AFB1-8AED431A9A46}"/>
    <dgm:cxn modelId="{596854D6-D74F-46FE-9EF6-ED1D057F5738}" type="presParOf" srcId="{853DAE52-D1AB-4694-90C0-4121E63480DF}" destId="{3F86BCA5-7427-41D1-B7DF-2AD0562B02C3}" srcOrd="0" destOrd="0" presId="urn:microsoft.com/office/officeart/2005/8/layout/vList2"/>
    <dgm:cxn modelId="{B52C2765-9DF8-4EE0-BB5D-1D9426118B93}" type="presParOf" srcId="{853DAE52-D1AB-4694-90C0-4121E63480DF}" destId="{32341686-78E4-4C49-89C5-D388B107DD01}" srcOrd="1" destOrd="0" presId="urn:microsoft.com/office/officeart/2005/8/layout/vList2"/>
    <dgm:cxn modelId="{BE6C27EC-E141-4AA4-BDB5-E16101D37A16}" type="presParOf" srcId="{853DAE52-D1AB-4694-90C0-4121E63480DF}" destId="{6BB8DD74-B496-4536-87EE-FE5333078C28}" srcOrd="2" destOrd="0" presId="urn:microsoft.com/office/officeart/2005/8/layout/vList2"/>
    <dgm:cxn modelId="{C2831F8F-F333-4227-A175-CA0EA409BE46}" type="presParOf" srcId="{853DAE52-D1AB-4694-90C0-4121E63480DF}" destId="{7A3A12D5-D801-4FF7-B89F-944468E56FEA}" srcOrd="3" destOrd="0" presId="urn:microsoft.com/office/officeart/2005/8/layout/vList2"/>
    <dgm:cxn modelId="{DBBB380A-60F5-4701-BD0C-0F686491FD0E}" type="presParOf" srcId="{853DAE52-D1AB-4694-90C0-4121E63480DF}" destId="{2B2FB9FD-7742-4F73-BCBA-FE4BA8279527}" srcOrd="4" destOrd="0" presId="urn:microsoft.com/office/officeart/2005/8/layout/vList2"/>
    <dgm:cxn modelId="{B317A251-0A22-4699-B298-3FEEA9A65EB4}" type="presParOf" srcId="{853DAE52-D1AB-4694-90C0-4121E63480DF}" destId="{6FC046BB-47DD-4948-9AFD-4657B957A724}" srcOrd="5" destOrd="0" presId="urn:microsoft.com/office/officeart/2005/8/layout/vList2"/>
    <dgm:cxn modelId="{82F194B4-13E5-4156-B043-5B698F39B85D}" type="presParOf" srcId="{853DAE52-D1AB-4694-90C0-4121E63480DF}" destId="{1857F3FE-43DD-4720-9030-D48738CE82F4}" srcOrd="6" destOrd="0" presId="urn:microsoft.com/office/officeart/2005/8/layout/vList2"/>
    <dgm:cxn modelId="{FC33FFAA-186E-4ADB-9A09-E949F54BB4C7}" type="presParOf" srcId="{853DAE52-D1AB-4694-90C0-4121E63480DF}" destId="{70601CB7-1C9F-4153-B26E-093457B72128}" srcOrd="7" destOrd="0" presId="urn:microsoft.com/office/officeart/2005/8/layout/vList2"/>
    <dgm:cxn modelId="{67AFD2BE-D4D6-4D01-804D-57E2F86FF195}" type="presParOf" srcId="{853DAE52-D1AB-4694-90C0-4121E63480DF}" destId="{795F01BE-5722-4F67-B6E1-ED146FA637B5}" srcOrd="8" destOrd="0" presId="urn:microsoft.com/office/officeart/2005/8/layout/vList2"/>
    <dgm:cxn modelId="{D3E6F09A-BB46-4380-A44C-E8C300235CC6}" type="presParOf" srcId="{853DAE52-D1AB-4694-90C0-4121E63480DF}" destId="{B4372733-C905-4F07-A830-8E31023FA447}" srcOrd="9" destOrd="0" presId="urn:microsoft.com/office/officeart/2005/8/layout/vList2"/>
    <dgm:cxn modelId="{8B02945D-5D43-43F6-9A93-33C2B19FB7E8}" type="presParOf" srcId="{853DAE52-D1AB-4694-90C0-4121E63480DF}" destId="{459E97FC-A12C-4B46-A5B8-6441956BCA3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8052B-3637-4771-869D-06B9625C813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621FDAC9-F2E2-471E-B924-6693C6A0F80D}">
      <dgm:prSet/>
      <dgm:spPr>
        <a:solidFill>
          <a:schemeClr val="accent1"/>
        </a:solidFill>
      </dgm:spPr>
      <dgm:t>
        <a:bodyPr/>
        <a:lstStyle/>
        <a:p>
          <a:r>
            <a:rPr lang="en-US" dirty="0"/>
            <a:t>Leaders Unlocked was recruiting for young people effected by the criminal justice system</a:t>
          </a:r>
        </a:p>
      </dgm:t>
    </dgm:pt>
    <dgm:pt modelId="{A4C471AE-1528-44C0-84A2-0866176BD41D}" type="parTrans" cxnId="{9515DF8D-056A-44D5-9445-84FB48D61480}">
      <dgm:prSet/>
      <dgm:spPr/>
      <dgm:t>
        <a:bodyPr/>
        <a:lstStyle/>
        <a:p>
          <a:endParaRPr lang="en-US"/>
        </a:p>
      </dgm:t>
    </dgm:pt>
    <dgm:pt modelId="{4753F8EE-38EE-4485-9B64-518B91E5C65C}" type="sibTrans" cxnId="{9515DF8D-056A-44D5-9445-84FB48D61480}">
      <dgm:prSet/>
      <dgm:spPr/>
      <dgm:t>
        <a:bodyPr/>
        <a:lstStyle/>
        <a:p>
          <a:endParaRPr lang="en-US"/>
        </a:p>
      </dgm:t>
    </dgm:pt>
    <dgm:pt modelId="{6DE1B5E8-6069-42A7-ABDF-2D53AA14AB1E}">
      <dgm:prSet/>
      <dgm:spPr/>
      <dgm:t>
        <a:bodyPr/>
        <a:lstStyle/>
        <a:p>
          <a:pPr rtl="0"/>
          <a:r>
            <a:rPr lang="en-GB" dirty="0"/>
            <a:t>Age 16, I applied, listing all my lived experiences within justice system. It felt so refreshing</a:t>
          </a:r>
          <a:r>
            <a:rPr lang="en-GB" dirty="0">
              <a:latin typeface="Calibri Light" panose="020F0302020204030204"/>
            </a:rPr>
            <a:t> being </a:t>
          </a:r>
          <a:r>
            <a:rPr lang="en-GB" dirty="0"/>
            <a:t>honest</a:t>
          </a:r>
          <a:r>
            <a:rPr lang="en-GB" dirty="0">
              <a:latin typeface="Calibri Light" panose="020F0302020204030204"/>
            </a:rPr>
            <a:t> about it</a:t>
          </a:r>
          <a:endParaRPr lang="en-US" dirty="0"/>
        </a:p>
      </dgm:t>
    </dgm:pt>
    <dgm:pt modelId="{94C393D4-0A94-4B87-8C2A-9F90849A7850}" type="parTrans" cxnId="{0A6AB823-E47B-4897-B236-89823F3A6172}">
      <dgm:prSet/>
      <dgm:spPr/>
      <dgm:t>
        <a:bodyPr/>
        <a:lstStyle/>
        <a:p>
          <a:endParaRPr lang="en-US"/>
        </a:p>
      </dgm:t>
    </dgm:pt>
    <dgm:pt modelId="{D1CBB698-D534-41A7-9E95-DB1B614384CB}" type="sibTrans" cxnId="{0A6AB823-E47B-4897-B236-89823F3A6172}">
      <dgm:prSet/>
      <dgm:spPr/>
      <dgm:t>
        <a:bodyPr/>
        <a:lstStyle/>
        <a:p>
          <a:endParaRPr lang="en-US"/>
        </a:p>
      </dgm:t>
    </dgm:pt>
    <dgm:pt modelId="{ECDBEB0C-AF88-4192-A556-D511C86123F6}">
      <dgm:prSet/>
      <dgm:spPr>
        <a:solidFill>
          <a:schemeClr val="accent1"/>
        </a:solidFill>
      </dgm:spPr>
      <dgm:t>
        <a:bodyPr/>
        <a:lstStyle/>
        <a:p>
          <a:pPr rtl="0"/>
          <a:r>
            <a:rPr lang="en-GB" dirty="0"/>
            <a:t>I received a call from Rose the CEO she was very interested in me and what I had to say</a:t>
          </a:r>
          <a:r>
            <a:rPr lang="en-GB" dirty="0">
              <a:latin typeface="Calibri Light" panose="020F0302020204030204"/>
            </a:rPr>
            <a:t> </a:t>
          </a:r>
          <a:endParaRPr lang="en-US" dirty="0">
            <a:latin typeface="Calibri Light" panose="020F0302020204030204"/>
          </a:endParaRPr>
        </a:p>
      </dgm:t>
    </dgm:pt>
    <dgm:pt modelId="{D334F1BE-AA64-4608-8AAE-BA0C9EAB1A25}" type="parTrans" cxnId="{0D826A67-BEF8-4CFB-BED6-8F146C739A59}">
      <dgm:prSet/>
      <dgm:spPr/>
      <dgm:t>
        <a:bodyPr/>
        <a:lstStyle/>
        <a:p>
          <a:endParaRPr lang="en-US"/>
        </a:p>
      </dgm:t>
    </dgm:pt>
    <dgm:pt modelId="{A149B35F-4718-43B1-81F3-791948B2A965}" type="sibTrans" cxnId="{0D826A67-BEF8-4CFB-BED6-8F146C739A59}">
      <dgm:prSet/>
      <dgm:spPr/>
      <dgm:t>
        <a:bodyPr/>
        <a:lstStyle/>
        <a:p>
          <a:endParaRPr lang="en-US"/>
        </a:p>
      </dgm:t>
    </dgm:pt>
    <dgm:pt modelId="{B2B66006-E278-44B4-A915-E60CE3FC7E9D}">
      <dgm:prSet/>
      <dgm:spPr>
        <a:solidFill>
          <a:schemeClr val="bg2">
            <a:lumMod val="75000"/>
          </a:schemeClr>
        </a:solidFill>
        <a:ln>
          <a:solidFill>
            <a:schemeClr val="tx1">
              <a:lumMod val="50000"/>
              <a:lumOff val="50000"/>
            </a:schemeClr>
          </a:solidFill>
        </a:ln>
      </dgm:spPr>
      <dgm:t>
        <a:bodyPr/>
        <a:lstStyle/>
        <a:p>
          <a:pPr rtl="0"/>
          <a:r>
            <a:rPr lang="en-GB" dirty="0"/>
            <a:t>I joined the Young Advocates</a:t>
          </a:r>
          <a:r>
            <a:rPr lang="en-GB" dirty="0">
              <a:latin typeface="Calibri Light" panose="020F0302020204030204"/>
            </a:rPr>
            <a:t> </a:t>
          </a:r>
          <a:r>
            <a:rPr lang="en-GB" dirty="0"/>
            <a:t>and suddenly I had all these new people in my life</a:t>
          </a:r>
          <a:endParaRPr lang="en-US" dirty="0"/>
        </a:p>
      </dgm:t>
    </dgm:pt>
    <dgm:pt modelId="{3CC84428-B8CB-4744-958D-B6DB3525C578}" type="parTrans" cxnId="{95802105-F496-4A09-93CE-7575AC85E0BF}">
      <dgm:prSet/>
      <dgm:spPr/>
      <dgm:t>
        <a:bodyPr/>
        <a:lstStyle/>
        <a:p>
          <a:endParaRPr lang="en-US"/>
        </a:p>
      </dgm:t>
    </dgm:pt>
    <dgm:pt modelId="{7E91ACC2-95C6-458E-AC09-95FD515C8B1C}" type="sibTrans" cxnId="{95802105-F496-4A09-93CE-7575AC85E0BF}">
      <dgm:prSet/>
      <dgm:spPr/>
      <dgm:t>
        <a:bodyPr/>
        <a:lstStyle/>
        <a:p>
          <a:endParaRPr lang="en-US"/>
        </a:p>
      </dgm:t>
    </dgm:pt>
    <dgm:pt modelId="{8AF32AF1-EDBA-4900-B060-32C5F71F25F1}">
      <dgm:prSet/>
      <dgm:spPr/>
      <dgm:t>
        <a:bodyPr/>
        <a:lstStyle/>
        <a:p>
          <a:r>
            <a:rPr lang="en-GB" dirty="0"/>
            <a:t>I attended meetings in London, I loved the freedom, I felt valued, and I had hope!</a:t>
          </a:r>
          <a:endParaRPr lang="en-US" dirty="0"/>
        </a:p>
      </dgm:t>
    </dgm:pt>
    <dgm:pt modelId="{43E3E49C-AFB3-4942-9282-C6A401963164}" type="parTrans" cxnId="{B1061D6A-30A7-43B7-B286-7FC74681909E}">
      <dgm:prSet/>
      <dgm:spPr/>
      <dgm:t>
        <a:bodyPr/>
        <a:lstStyle/>
        <a:p>
          <a:endParaRPr lang="en-US"/>
        </a:p>
      </dgm:t>
    </dgm:pt>
    <dgm:pt modelId="{7F3FA1F2-F93C-49A7-AF26-1D25DDE97843}" type="sibTrans" cxnId="{B1061D6A-30A7-43B7-B286-7FC74681909E}">
      <dgm:prSet/>
      <dgm:spPr/>
      <dgm:t>
        <a:bodyPr/>
        <a:lstStyle/>
        <a:p>
          <a:endParaRPr lang="en-US"/>
        </a:p>
      </dgm:t>
    </dgm:pt>
    <dgm:pt modelId="{B72F96AF-95FA-4110-A361-44D984933ADE}">
      <dgm:prSet/>
      <dgm:spPr>
        <a:solidFill>
          <a:schemeClr val="bg2">
            <a:lumMod val="75000"/>
          </a:schemeClr>
        </a:solidFill>
      </dgm:spPr>
      <dgm:t>
        <a:bodyPr/>
        <a:lstStyle/>
        <a:p>
          <a:r>
            <a:rPr lang="en-GB" b="0" i="0" dirty="0"/>
            <a:t>Then covid pandemic struck which meant I was suddenly introduced to </a:t>
          </a:r>
          <a:r>
            <a:rPr lang="en-GB" b="0" i="0" dirty="0">
              <a:latin typeface="Calibri Light" panose="020F0302020204030204"/>
            </a:rPr>
            <a:t>Zoom</a:t>
          </a:r>
          <a:r>
            <a:rPr lang="en-GB" b="0" i="0" dirty="0"/>
            <a:t> and Teams</a:t>
          </a:r>
          <a:endParaRPr lang="en-US" dirty="0"/>
        </a:p>
      </dgm:t>
    </dgm:pt>
    <dgm:pt modelId="{58A93A23-A5E9-493B-936D-C97E75B70BA6}" type="parTrans" cxnId="{B326A960-1E30-4C49-96B1-8FC3BD94AB09}">
      <dgm:prSet/>
      <dgm:spPr/>
      <dgm:t>
        <a:bodyPr/>
        <a:lstStyle/>
        <a:p>
          <a:endParaRPr lang="en-US"/>
        </a:p>
      </dgm:t>
    </dgm:pt>
    <dgm:pt modelId="{E7453BD9-96A1-4A4F-9C2D-32957D6FB0CC}" type="sibTrans" cxnId="{B326A960-1E30-4C49-96B1-8FC3BD94AB09}">
      <dgm:prSet/>
      <dgm:spPr/>
      <dgm:t>
        <a:bodyPr/>
        <a:lstStyle/>
        <a:p>
          <a:endParaRPr lang="en-US"/>
        </a:p>
      </dgm:t>
    </dgm:pt>
    <dgm:pt modelId="{D65B6BF8-B1FD-484D-9E46-52252D8C986E}" type="pres">
      <dgm:prSet presAssocID="{98F8052B-3637-4771-869D-06B9625C8130}" presName="Name0" presStyleCnt="0">
        <dgm:presLayoutVars>
          <dgm:dir/>
          <dgm:resizeHandles val="exact"/>
        </dgm:presLayoutVars>
      </dgm:prSet>
      <dgm:spPr/>
    </dgm:pt>
    <dgm:pt modelId="{55A48FBA-B5DF-4537-AD6F-E0CD5EB961EF}" type="pres">
      <dgm:prSet presAssocID="{621FDAC9-F2E2-471E-B924-6693C6A0F80D}" presName="node" presStyleLbl="node1" presStyleIdx="0" presStyleCnt="6">
        <dgm:presLayoutVars>
          <dgm:bulletEnabled val="1"/>
        </dgm:presLayoutVars>
      </dgm:prSet>
      <dgm:spPr/>
    </dgm:pt>
    <dgm:pt modelId="{B0653CF9-8452-47EB-BF00-EE13D9CEE304}" type="pres">
      <dgm:prSet presAssocID="{4753F8EE-38EE-4485-9B64-518B91E5C65C}" presName="sibTrans" presStyleLbl="sibTrans1D1" presStyleIdx="0" presStyleCnt="5"/>
      <dgm:spPr/>
    </dgm:pt>
    <dgm:pt modelId="{197387DB-556E-4929-857B-7EBCEA51FBE8}" type="pres">
      <dgm:prSet presAssocID="{4753F8EE-38EE-4485-9B64-518B91E5C65C}" presName="connectorText" presStyleLbl="sibTrans1D1" presStyleIdx="0" presStyleCnt="5"/>
      <dgm:spPr/>
    </dgm:pt>
    <dgm:pt modelId="{32FB6D07-AB4D-4797-B82C-6A9A9DD3E79C}" type="pres">
      <dgm:prSet presAssocID="{6DE1B5E8-6069-42A7-ABDF-2D53AA14AB1E}" presName="node" presStyleLbl="node1" presStyleIdx="1" presStyleCnt="6">
        <dgm:presLayoutVars>
          <dgm:bulletEnabled val="1"/>
        </dgm:presLayoutVars>
      </dgm:prSet>
      <dgm:spPr/>
    </dgm:pt>
    <dgm:pt modelId="{EC9D8C30-6E6F-4CC9-84AD-CCB6EDE322A9}" type="pres">
      <dgm:prSet presAssocID="{D1CBB698-D534-41A7-9E95-DB1B614384CB}" presName="sibTrans" presStyleLbl="sibTrans1D1" presStyleIdx="1" presStyleCnt="5"/>
      <dgm:spPr/>
    </dgm:pt>
    <dgm:pt modelId="{2E328EAE-2B2D-44DE-BE5D-ED5214373F63}" type="pres">
      <dgm:prSet presAssocID="{D1CBB698-D534-41A7-9E95-DB1B614384CB}" presName="connectorText" presStyleLbl="sibTrans1D1" presStyleIdx="1" presStyleCnt="5"/>
      <dgm:spPr/>
    </dgm:pt>
    <dgm:pt modelId="{9CC55C37-4AB8-4979-8BA0-D57D97F77C02}" type="pres">
      <dgm:prSet presAssocID="{ECDBEB0C-AF88-4192-A556-D511C86123F6}" presName="node" presStyleLbl="node1" presStyleIdx="2" presStyleCnt="6">
        <dgm:presLayoutVars>
          <dgm:bulletEnabled val="1"/>
        </dgm:presLayoutVars>
      </dgm:prSet>
      <dgm:spPr/>
    </dgm:pt>
    <dgm:pt modelId="{B3FC17CA-9741-4FA7-89FF-57557E35C7E2}" type="pres">
      <dgm:prSet presAssocID="{A149B35F-4718-43B1-81F3-791948B2A965}" presName="sibTrans" presStyleLbl="sibTrans1D1" presStyleIdx="2" presStyleCnt="5"/>
      <dgm:spPr/>
    </dgm:pt>
    <dgm:pt modelId="{AC83AEF6-BCBD-4ECE-9D60-190E5CC80003}" type="pres">
      <dgm:prSet presAssocID="{A149B35F-4718-43B1-81F3-791948B2A965}" presName="connectorText" presStyleLbl="sibTrans1D1" presStyleIdx="2" presStyleCnt="5"/>
      <dgm:spPr/>
    </dgm:pt>
    <dgm:pt modelId="{93BDFE77-314F-45BD-B5D3-64BDBF75C09C}" type="pres">
      <dgm:prSet presAssocID="{B2B66006-E278-44B4-A915-E60CE3FC7E9D}" presName="node" presStyleLbl="node1" presStyleIdx="3" presStyleCnt="6">
        <dgm:presLayoutVars>
          <dgm:bulletEnabled val="1"/>
        </dgm:presLayoutVars>
      </dgm:prSet>
      <dgm:spPr/>
    </dgm:pt>
    <dgm:pt modelId="{06D76ABB-B093-4F1B-9370-1E7D53499781}" type="pres">
      <dgm:prSet presAssocID="{7E91ACC2-95C6-458E-AC09-95FD515C8B1C}" presName="sibTrans" presStyleLbl="sibTrans1D1" presStyleIdx="3" presStyleCnt="5"/>
      <dgm:spPr/>
    </dgm:pt>
    <dgm:pt modelId="{23A6A52C-4BC6-4B5D-8DFF-8BFB619801DF}" type="pres">
      <dgm:prSet presAssocID="{7E91ACC2-95C6-458E-AC09-95FD515C8B1C}" presName="connectorText" presStyleLbl="sibTrans1D1" presStyleIdx="3" presStyleCnt="5"/>
      <dgm:spPr/>
    </dgm:pt>
    <dgm:pt modelId="{5189EF65-7AD9-4A99-AC7F-90B7B6748F73}" type="pres">
      <dgm:prSet presAssocID="{8AF32AF1-EDBA-4900-B060-32C5F71F25F1}" presName="node" presStyleLbl="node1" presStyleIdx="4" presStyleCnt="6">
        <dgm:presLayoutVars>
          <dgm:bulletEnabled val="1"/>
        </dgm:presLayoutVars>
      </dgm:prSet>
      <dgm:spPr/>
    </dgm:pt>
    <dgm:pt modelId="{D262DBF6-BF64-403A-99CA-48882522021B}" type="pres">
      <dgm:prSet presAssocID="{7F3FA1F2-F93C-49A7-AF26-1D25DDE97843}" presName="sibTrans" presStyleLbl="sibTrans1D1" presStyleIdx="4" presStyleCnt="5"/>
      <dgm:spPr/>
    </dgm:pt>
    <dgm:pt modelId="{2E5CCCDF-2557-4B59-BDC4-6013D388BA5F}" type="pres">
      <dgm:prSet presAssocID="{7F3FA1F2-F93C-49A7-AF26-1D25DDE97843}" presName="connectorText" presStyleLbl="sibTrans1D1" presStyleIdx="4" presStyleCnt="5"/>
      <dgm:spPr/>
    </dgm:pt>
    <dgm:pt modelId="{A07ABC92-1864-4E5B-A3AF-59CB42230D0F}" type="pres">
      <dgm:prSet presAssocID="{B72F96AF-95FA-4110-A361-44D984933ADE}" presName="node" presStyleLbl="node1" presStyleIdx="5" presStyleCnt="6">
        <dgm:presLayoutVars>
          <dgm:bulletEnabled val="1"/>
        </dgm:presLayoutVars>
      </dgm:prSet>
      <dgm:spPr/>
    </dgm:pt>
  </dgm:ptLst>
  <dgm:cxnLst>
    <dgm:cxn modelId="{95802105-F496-4A09-93CE-7575AC85E0BF}" srcId="{98F8052B-3637-4771-869D-06B9625C8130}" destId="{B2B66006-E278-44B4-A915-E60CE3FC7E9D}" srcOrd="3" destOrd="0" parTransId="{3CC84428-B8CB-4744-958D-B6DB3525C578}" sibTransId="{7E91ACC2-95C6-458E-AC09-95FD515C8B1C}"/>
    <dgm:cxn modelId="{9A528F05-7A0A-4702-8135-2B78FA979867}" type="presOf" srcId="{4753F8EE-38EE-4485-9B64-518B91E5C65C}" destId="{B0653CF9-8452-47EB-BF00-EE13D9CEE304}" srcOrd="0" destOrd="0" presId="urn:microsoft.com/office/officeart/2016/7/layout/RepeatingBendingProcessNew"/>
    <dgm:cxn modelId="{3C116607-14A5-4CCD-877F-382D4963FC30}" type="presOf" srcId="{A149B35F-4718-43B1-81F3-791948B2A965}" destId="{B3FC17CA-9741-4FA7-89FF-57557E35C7E2}" srcOrd="0" destOrd="0" presId="urn:microsoft.com/office/officeart/2016/7/layout/RepeatingBendingProcessNew"/>
    <dgm:cxn modelId="{512CFF0F-AD86-4CBF-9D8B-B74F000AD6B8}" type="presOf" srcId="{7F3FA1F2-F93C-49A7-AF26-1D25DDE97843}" destId="{2E5CCCDF-2557-4B59-BDC4-6013D388BA5F}" srcOrd="1" destOrd="0" presId="urn:microsoft.com/office/officeart/2016/7/layout/RepeatingBendingProcessNew"/>
    <dgm:cxn modelId="{99971113-572C-47B9-91FF-C5884360FBAB}" type="presOf" srcId="{6DE1B5E8-6069-42A7-ABDF-2D53AA14AB1E}" destId="{32FB6D07-AB4D-4797-B82C-6A9A9DD3E79C}" srcOrd="0" destOrd="0" presId="urn:microsoft.com/office/officeart/2016/7/layout/RepeatingBendingProcessNew"/>
    <dgm:cxn modelId="{20683317-335D-4D4C-881C-0BE5DF0367A0}" type="presOf" srcId="{4753F8EE-38EE-4485-9B64-518B91E5C65C}" destId="{197387DB-556E-4929-857B-7EBCEA51FBE8}" srcOrd="1" destOrd="0" presId="urn:microsoft.com/office/officeart/2016/7/layout/RepeatingBendingProcessNew"/>
    <dgm:cxn modelId="{A91B691F-5527-4C65-8521-410942E1F195}" type="presOf" srcId="{ECDBEB0C-AF88-4192-A556-D511C86123F6}" destId="{9CC55C37-4AB8-4979-8BA0-D57D97F77C02}" srcOrd="0" destOrd="0" presId="urn:microsoft.com/office/officeart/2016/7/layout/RepeatingBendingProcessNew"/>
    <dgm:cxn modelId="{0A6AB823-E47B-4897-B236-89823F3A6172}" srcId="{98F8052B-3637-4771-869D-06B9625C8130}" destId="{6DE1B5E8-6069-42A7-ABDF-2D53AA14AB1E}" srcOrd="1" destOrd="0" parTransId="{94C393D4-0A94-4B87-8C2A-9F90849A7850}" sibTransId="{D1CBB698-D534-41A7-9E95-DB1B614384CB}"/>
    <dgm:cxn modelId="{06A92C27-9ABD-4E99-8C93-B1A8BD7C1DA0}" type="presOf" srcId="{7F3FA1F2-F93C-49A7-AF26-1D25DDE97843}" destId="{D262DBF6-BF64-403A-99CA-48882522021B}" srcOrd="0" destOrd="0" presId="urn:microsoft.com/office/officeart/2016/7/layout/RepeatingBendingProcessNew"/>
    <dgm:cxn modelId="{71BE2728-9D1B-4784-A0E4-889F836D206F}" type="presOf" srcId="{621FDAC9-F2E2-471E-B924-6693C6A0F80D}" destId="{55A48FBA-B5DF-4537-AD6F-E0CD5EB961EF}" srcOrd="0" destOrd="0" presId="urn:microsoft.com/office/officeart/2016/7/layout/RepeatingBendingProcessNew"/>
    <dgm:cxn modelId="{B326A960-1E30-4C49-96B1-8FC3BD94AB09}" srcId="{98F8052B-3637-4771-869D-06B9625C8130}" destId="{B72F96AF-95FA-4110-A361-44D984933ADE}" srcOrd="5" destOrd="0" parTransId="{58A93A23-A5E9-493B-936D-C97E75B70BA6}" sibTransId="{E7453BD9-96A1-4A4F-9C2D-32957D6FB0CC}"/>
    <dgm:cxn modelId="{0D826A67-BEF8-4CFB-BED6-8F146C739A59}" srcId="{98F8052B-3637-4771-869D-06B9625C8130}" destId="{ECDBEB0C-AF88-4192-A556-D511C86123F6}" srcOrd="2" destOrd="0" parTransId="{D334F1BE-AA64-4608-8AAE-BA0C9EAB1A25}" sibTransId="{A149B35F-4718-43B1-81F3-791948B2A965}"/>
    <dgm:cxn modelId="{B1061D6A-30A7-43B7-B286-7FC74681909E}" srcId="{98F8052B-3637-4771-869D-06B9625C8130}" destId="{8AF32AF1-EDBA-4900-B060-32C5F71F25F1}" srcOrd="4" destOrd="0" parTransId="{43E3E49C-AFB3-4942-9282-C6A401963164}" sibTransId="{7F3FA1F2-F93C-49A7-AF26-1D25DDE97843}"/>
    <dgm:cxn modelId="{82430373-1B39-4C2F-8B47-3142E070EEC0}" type="presOf" srcId="{D1CBB698-D534-41A7-9E95-DB1B614384CB}" destId="{2E328EAE-2B2D-44DE-BE5D-ED5214373F63}" srcOrd="1" destOrd="0" presId="urn:microsoft.com/office/officeart/2016/7/layout/RepeatingBendingProcessNew"/>
    <dgm:cxn modelId="{6F09AF79-0C3D-483B-84D5-A3FE96E0AE72}" type="presOf" srcId="{D1CBB698-D534-41A7-9E95-DB1B614384CB}" destId="{EC9D8C30-6E6F-4CC9-84AD-CCB6EDE322A9}" srcOrd="0" destOrd="0" presId="urn:microsoft.com/office/officeart/2016/7/layout/RepeatingBendingProcessNew"/>
    <dgm:cxn modelId="{9515DF8D-056A-44D5-9445-84FB48D61480}" srcId="{98F8052B-3637-4771-869D-06B9625C8130}" destId="{621FDAC9-F2E2-471E-B924-6693C6A0F80D}" srcOrd="0" destOrd="0" parTransId="{A4C471AE-1528-44C0-84A2-0866176BD41D}" sibTransId="{4753F8EE-38EE-4485-9B64-518B91E5C65C}"/>
    <dgm:cxn modelId="{EE2051BB-278D-4894-BFC6-3E708C0DBA06}" type="presOf" srcId="{98F8052B-3637-4771-869D-06B9625C8130}" destId="{D65B6BF8-B1FD-484D-9E46-52252D8C986E}" srcOrd="0" destOrd="0" presId="urn:microsoft.com/office/officeart/2016/7/layout/RepeatingBendingProcessNew"/>
    <dgm:cxn modelId="{DBA398BB-A6D8-4E63-94E0-C167985CA1E8}" type="presOf" srcId="{A149B35F-4718-43B1-81F3-791948B2A965}" destId="{AC83AEF6-BCBD-4ECE-9D60-190E5CC80003}" srcOrd="1" destOrd="0" presId="urn:microsoft.com/office/officeart/2016/7/layout/RepeatingBendingProcessNew"/>
    <dgm:cxn modelId="{D2640ABE-5F40-4C4B-BC31-8EA84401C3CF}" type="presOf" srcId="{B72F96AF-95FA-4110-A361-44D984933ADE}" destId="{A07ABC92-1864-4E5B-A3AF-59CB42230D0F}" srcOrd="0" destOrd="0" presId="urn:microsoft.com/office/officeart/2016/7/layout/RepeatingBendingProcessNew"/>
    <dgm:cxn modelId="{7C6517C9-EA49-401A-A466-DAA283A47CE0}" type="presOf" srcId="{7E91ACC2-95C6-458E-AC09-95FD515C8B1C}" destId="{06D76ABB-B093-4F1B-9370-1E7D53499781}" srcOrd="0" destOrd="0" presId="urn:microsoft.com/office/officeart/2016/7/layout/RepeatingBendingProcessNew"/>
    <dgm:cxn modelId="{5FEF08E9-1042-49BE-B596-70AB935E3286}" type="presOf" srcId="{7E91ACC2-95C6-458E-AC09-95FD515C8B1C}" destId="{23A6A52C-4BC6-4B5D-8DFF-8BFB619801DF}" srcOrd="1" destOrd="0" presId="urn:microsoft.com/office/officeart/2016/7/layout/RepeatingBendingProcessNew"/>
    <dgm:cxn modelId="{9FB519EB-703E-4C75-A428-97AB2041340F}" type="presOf" srcId="{B2B66006-E278-44B4-A915-E60CE3FC7E9D}" destId="{93BDFE77-314F-45BD-B5D3-64BDBF75C09C}" srcOrd="0" destOrd="0" presId="urn:microsoft.com/office/officeart/2016/7/layout/RepeatingBendingProcessNew"/>
    <dgm:cxn modelId="{141F44EB-A173-4C3F-95E3-B702F26C8760}" type="presOf" srcId="{8AF32AF1-EDBA-4900-B060-32C5F71F25F1}" destId="{5189EF65-7AD9-4A99-AC7F-90B7B6748F73}" srcOrd="0" destOrd="0" presId="urn:microsoft.com/office/officeart/2016/7/layout/RepeatingBendingProcessNew"/>
    <dgm:cxn modelId="{BC0C7810-128B-42A6-A072-085A1B438789}" type="presParOf" srcId="{D65B6BF8-B1FD-484D-9E46-52252D8C986E}" destId="{55A48FBA-B5DF-4537-AD6F-E0CD5EB961EF}" srcOrd="0" destOrd="0" presId="urn:microsoft.com/office/officeart/2016/7/layout/RepeatingBendingProcessNew"/>
    <dgm:cxn modelId="{813B082D-3CCA-479B-A91D-A4DDE73C14EF}" type="presParOf" srcId="{D65B6BF8-B1FD-484D-9E46-52252D8C986E}" destId="{B0653CF9-8452-47EB-BF00-EE13D9CEE304}" srcOrd="1" destOrd="0" presId="urn:microsoft.com/office/officeart/2016/7/layout/RepeatingBendingProcessNew"/>
    <dgm:cxn modelId="{9F776729-4212-4E13-A00D-6415545DEED4}" type="presParOf" srcId="{B0653CF9-8452-47EB-BF00-EE13D9CEE304}" destId="{197387DB-556E-4929-857B-7EBCEA51FBE8}" srcOrd="0" destOrd="0" presId="urn:microsoft.com/office/officeart/2016/7/layout/RepeatingBendingProcessNew"/>
    <dgm:cxn modelId="{A96A90DD-170F-43D4-8FE2-9BEF85EEF99D}" type="presParOf" srcId="{D65B6BF8-B1FD-484D-9E46-52252D8C986E}" destId="{32FB6D07-AB4D-4797-B82C-6A9A9DD3E79C}" srcOrd="2" destOrd="0" presId="urn:microsoft.com/office/officeart/2016/7/layout/RepeatingBendingProcessNew"/>
    <dgm:cxn modelId="{BEC8CDE2-1B2A-49FF-B012-043C29E92BA1}" type="presParOf" srcId="{D65B6BF8-B1FD-484D-9E46-52252D8C986E}" destId="{EC9D8C30-6E6F-4CC9-84AD-CCB6EDE322A9}" srcOrd="3" destOrd="0" presId="urn:microsoft.com/office/officeart/2016/7/layout/RepeatingBendingProcessNew"/>
    <dgm:cxn modelId="{4A77F5B3-EB26-42D5-BC8A-EE680E8C2761}" type="presParOf" srcId="{EC9D8C30-6E6F-4CC9-84AD-CCB6EDE322A9}" destId="{2E328EAE-2B2D-44DE-BE5D-ED5214373F63}" srcOrd="0" destOrd="0" presId="urn:microsoft.com/office/officeart/2016/7/layout/RepeatingBendingProcessNew"/>
    <dgm:cxn modelId="{07B8C535-2568-4A86-8FCC-99F6CAFCA58A}" type="presParOf" srcId="{D65B6BF8-B1FD-484D-9E46-52252D8C986E}" destId="{9CC55C37-4AB8-4979-8BA0-D57D97F77C02}" srcOrd="4" destOrd="0" presId="urn:microsoft.com/office/officeart/2016/7/layout/RepeatingBendingProcessNew"/>
    <dgm:cxn modelId="{C8033FD1-C191-49A4-BDFE-F0B65B8B0D9F}" type="presParOf" srcId="{D65B6BF8-B1FD-484D-9E46-52252D8C986E}" destId="{B3FC17CA-9741-4FA7-89FF-57557E35C7E2}" srcOrd="5" destOrd="0" presId="urn:microsoft.com/office/officeart/2016/7/layout/RepeatingBendingProcessNew"/>
    <dgm:cxn modelId="{9B146048-07C9-465A-9BC0-92D623F834F3}" type="presParOf" srcId="{B3FC17CA-9741-4FA7-89FF-57557E35C7E2}" destId="{AC83AEF6-BCBD-4ECE-9D60-190E5CC80003}" srcOrd="0" destOrd="0" presId="urn:microsoft.com/office/officeart/2016/7/layout/RepeatingBendingProcessNew"/>
    <dgm:cxn modelId="{903A135B-6696-4D59-A21A-0C645E961062}" type="presParOf" srcId="{D65B6BF8-B1FD-484D-9E46-52252D8C986E}" destId="{93BDFE77-314F-45BD-B5D3-64BDBF75C09C}" srcOrd="6" destOrd="0" presId="urn:microsoft.com/office/officeart/2016/7/layout/RepeatingBendingProcessNew"/>
    <dgm:cxn modelId="{9E938D41-AC18-47FB-9578-CA36DAE28A18}" type="presParOf" srcId="{D65B6BF8-B1FD-484D-9E46-52252D8C986E}" destId="{06D76ABB-B093-4F1B-9370-1E7D53499781}" srcOrd="7" destOrd="0" presId="urn:microsoft.com/office/officeart/2016/7/layout/RepeatingBendingProcessNew"/>
    <dgm:cxn modelId="{00D0353F-7AA8-4B8C-AF47-BDA32C849937}" type="presParOf" srcId="{06D76ABB-B093-4F1B-9370-1E7D53499781}" destId="{23A6A52C-4BC6-4B5D-8DFF-8BFB619801DF}" srcOrd="0" destOrd="0" presId="urn:microsoft.com/office/officeart/2016/7/layout/RepeatingBendingProcessNew"/>
    <dgm:cxn modelId="{A3A91908-00E8-47D7-B81F-CA4486439397}" type="presParOf" srcId="{D65B6BF8-B1FD-484D-9E46-52252D8C986E}" destId="{5189EF65-7AD9-4A99-AC7F-90B7B6748F73}" srcOrd="8" destOrd="0" presId="urn:microsoft.com/office/officeart/2016/7/layout/RepeatingBendingProcessNew"/>
    <dgm:cxn modelId="{CFB8BCBE-C6B8-4371-ABE4-DCAA36996CB9}" type="presParOf" srcId="{D65B6BF8-B1FD-484D-9E46-52252D8C986E}" destId="{D262DBF6-BF64-403A-99CA-48882522021B}" srcOrd="9" destOrd="0" presId="urn:microsoft.com/office/officeart/2016/7/layout/RepeatingBendingProcessNew"/>
    <dgm:cxn modelId="{11396D1A-0B77-4BE5-A732-5CF55F0DA591}" type="presParOf" srcId="{D262DBF6-BF64-403A-99CA-48882522021B}" destId="{2E5CCCDF-2557-4B59-BDC4-6013D388BA5F}" srcOrd="0" destOrd="0" presId="urn:microsoft.com/office/officeart/2016/7/layout/RepeatingBendingProcessNew"/>
    <dgm:cxn modelId="{B2080813-0894-40AC-A9FC-FB5E034E720C}" type="presParOf" srcId="{D65B6BF8-B1FD-484D-9E46-52252D8C986E}" destId="{A07ABC92-1864-4E5B-A3AF-59CB42230D0F}" srcOrd="10" destOrd="0" presId="urn:microsoft.com/office/officeart/2016/7/layout/RepeatingBendingProcessNew"/>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736C11-5262-44E3-9DDF-1E303035FBF1}"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931273CD-46EF-40FF-B339-4E2CF2B744E5}">
      <dgm:prSet/>
      <dgm:spPr>
        <a:solidFill>
          <a:schemeClr val="tx2">
            <a:lumMod val="75000"/>
          </a:schemeClr>
        </a:solidFill>
      </dgm:spPr>
      <dgm:t>
        <a:bodyPr/>
        <a:lstStyle/>
        <a:p>
          <a:r>
            <a:rPr lang="en-US"/>
            <a:t>The Long Game applies to everyone</a:t>
          </a:r>
        </a:p>
      </dgm:t>
    </dgm:pt>
    <dgm:pt modelId="{AEB8B056-874D-474E-9929-668750F6F4BA}" type="parTrans" cxnId="{1BFF5C70-0907-4138-AF6F-B07BD6221C8F}">
      <dgm:prSet/>
      <dgm:spPr/>
      <dgm:t>
        <a:bodyPr/>
        <a:lstStyle/>
        <a:p>
          <a:endParaRPr lang="en-US"/>
        </a:p>
      </dgm:t>
    </dgm:pt>
    <dgm:pt modelId="{559129DC-E200-4F40-A860-1CC523DFA690}" type="sibTrans" cxnId="{1BFF5C70-0907-4138-AF6F-B07BD6221C8F}">
      <dgm:prSet/>
      <dgm:spPr/>
      <dgm:t>
        <a:bodyPr/>
        <a:lstStyle/>
        <a:p>
          <a:endParaRPr lang="en-US"/>
        </a:p>
      </dgm:t>
    </dgm:pt>
    <dgm:pt modelId="{FC9784D5-3C97-4B1B-924C-3AB01ADB7B9B}">
      <dgm:prSet/>
      <dgm:spPr>
        <a:solidFill>
          <a:schemeClr val="accent2">
            <a:lumMod val="75000"/>
          </a:schemeClr>
        </a:solidFill>
      </dgm:spPr>
      <dgm:t>
        <a:bodyPr/>
        <a:lstStyle/>
        <a:p>
          <a:r>
            <a:rPr lang="en-US"/>
            <a:t>Those trying to exploit</a:t>
          </a:r>
        </a:p>
      </dgm:t>
    </dgm:pt>
    <dgm:pt modelId="{452F43C5-0565-4A04-96BA-86F76319590F}" type="parTrans" cxnId="{1D21095A-324B-476C-8FD4-10989C7111DC}">
      <dgm:prSet/>
      <dgm:spPr/>
      <dgm:t>
        <a:bodyPr/>
        <a:lstStyle/>
        <a:p>
          <a:endParaRPr lang="en-US"/>
        </a:p>
      </dgm:t>
    </dgm:pt>
    <dgm:pt modelId="{823E97BE-B37A-412D-822D-B5FACC554E2C}" type="sibTrans" cxnId="{1D21095A-324B-476C-8FD4-10989C7111DC}">
      <dgm:prSet/>
      <dgm:spPr/>
      <dgm:t>
        <a:bodyPr/>
        <a:lstStyle/>
        <a:p>
          <a:endParaRPr lang="en-US"/>
        </a:p>
      </dgm:t>
    </dgm:pt>
    <dgm:pt modelId="{79F28EFA-B09C-40B1-96C6-C349690C144B}">
      <dgm:prSet custT="1"/>
      <dgm:spPr>
        <a:solidFill>
          <a:schemeClr val="accent6"/>
        </a:solidFill>
      </dgm:spPr>
      <dgm:t>
        <a:bodyPr/>
        <a:lstStyle/>
        <a:p>
          <a:r>
            <a:rPr lang="en-US" sz="2300"/>
            <a:t>Those trying to escape </a:t>
          </a:r>
          <a:r>
            <a:rPr lang="en-US" sz="1400"/>
            <a:t>(I was groomed at 13 and escaped when I was 19)</a:t>
          </a:r>
        </a:p>
      </dgm:t>
    </dgm:pt>
    <dgm:pt modelId="{B6FE2E2D-7611-4A1F-8E5E-9D690386D8DF}" type="parTrans" cxnId="{0A3CF1E6-F30E-41F4-8084-09536A1DC463}">
      <dgm:prSet/>
      <dgm:spPr/>
      <dgm:t>
        <a:bodyPr/>
        <a:lstStyle/>
        <a:p>
          <a:endParaRPr lang="en-US"/>
        </a:p>
      </dgm:t>
    </dgm:pt>
    <dgm:pt modelId="{5FECC669-6D52-417A-8751-99CCE9C1BA85}" type="sibTrans" cxnId="{0A3CF1E6-F30E-41F4-8084-09536A1DC463}">
      <dgm:prSet/>
      <dgm:spPr/>
      <dgm:t>
        <a:bodyPr/>
        <a:lstStyle/>
        <a:p>
          <a:endParaRPr lang="en-US"/>
        </a:p>
      </dgm:t>
    </dgm:pt>
    <dgm:pt modelId="{4DF23929-6D37-4AB1-A775-BF370A65888C}">
      <dgm:prSet/>
      <dgm:spPr>
        <a:solidFill>
          <a:schemeClr val="accent3">
            <a:lumMod val="75000"/>
          </a:schemeClr>
        </a:solidFill>
      </dgm:spPr>
      <dgm:t>
        <a:bodyPr/>
        <a:lstStyle/>
        <a:p>
          <a:r>
            <a:rPr lang="en-US"/>
            <a:t>Professionals working with children</a:t>
          </a:r>
        </a:p>
      </dgm:t>
    </dgm:pt>
    <dgm:pt modelId="{E528936F-A2F8-4478-9301-EA348BE3E70A}" type="parTrans" cxnId="{AF87839D-F824-4045-9D24-D3810F2B104C}">
      <dgm:prSet/>
      <dgm:spPr/>
      <dgm:t>
        <a:bodyPr/>
        <a:lstStyle/>
        <a:p>
          <a:endParaRPr lang="en-US"/>
        </a:p>
      </dgm:t>
    </dgm:pt>
    <dgm:pt modelId="{6319CD21-FDD9-4FD0-ABC2-DF6C75F4347B}" type="sibTrans" cxnId="{AF87839D-F824-4045-9D24-D3810F2B104C}">
      <dgm:prSet/>
      <dgm:spPr/>
      <dgm:t>
        <a:bodyPr/>
        <a:lstStyle/>
        <a:p>
          <a:endParaRPr lang="en-US"/>
        </a:p>
      </dgm:t>
    </dgm:pt>
    <dgm:pt modelId="{246D4BB4-8C0D-4F30-87B7-CD37D178AD2B}" type="pres">
      <dgm:prSet presAssocID="{F9736C11-5262-44E3-9DDF-1E303035FBF1}" presName="Name0" presStyleCnt="0">
        <dgm:presLayoutVars>
          <dgm:dir/>
          <dgm:resizeHandles val="exact"/>
        </dgm:presLayoutVars>
      </dgm:prSet>
      <dgm:spPr/>
    </dgm:pt>
    <dgm:pt modelId="{8069FA4B-5175-446C-A0FF-6025CC3A53E4}" type="pres">
      <dgm:prSet presAssocID="{931273CD-46EF-40FF-B339-4E2CF2B744E5}" presName="node" presStyleLbl="node1" presStyleIdx="0" presStyleCnt="4">
        <dgm:presLayoutVars>
          <dgm:bulletEnabled val="1"/>
        </dgm:presLayoutVars>
      </dgm:prSet>
      <dgm:spPr/>
    </dgm:pt>
    <dgm:pt modelId="{DCAEF83E-D151-48EC-89AD-DDE83458614C}" type="pres">
      <dgm:prSet presAssocID="{559129DC-E200-4F40-A860-1CC523DFA690}" presName="sibTrans" presStyleLbl="sibTrans1D1" presStyleIdx="0" presStyleCnt="3"/>
      <dgm:spPr/>
    </dgm:pt>
    <dgm:pt modelId="{553782D0-72ED-497F-B016-9FB6EC944478}" type="pres">
      <dgm:prSet presAssocID="{559129DC-E200-4F40-A860-1CC523DFA690}" presName="connectorText" presStyleLbl="sibTrans1D1" presStyleIdx="0" presStyleCnt="3"/>
      <dgm:spPr/>
    </dgm:pt>
    <dgm:pt modelId="{6FE5C197-A76D-41B7-B4F4-7FE3B4C0FBE1}" type="pres">
      <dgm:prSet presAssocID="{FC9784D5-3C97-4B1B-924C-3AB01ADB7B9B}" presName="node" presStyleLbl="node1" presStyleIdx="1" presStyleCnt="4" custLinFactNeighborX="307" custLinFactNeighborY="-4200">
        <dgm:presLayoutVars>
          <dgm:bulletEnabled val="1"/>
        </dgm:presLayoutVars>
      </dgm:prSet>
      <dgm:spPr/>
    </dgm:pt>
    <dgm:pt modelId="{F8DE0E76-0448-44CA-AC6A-DAAFBDF745F1}" type="pres">
      <dgm:prSet presAssocID="{823E97BE-B37A-412D-822D-B5FACC554E2C}" presName="sibTrans" presStyleLbl="sibTrans1D1" presStyleIdx="1" presStyleCnt="3"/>
      <dgm:spPr/>
    </dgm:pt>
    <dgm:pt modelId="{7F5380DE-F113-4CBD-A1F8-2135EDE27D28}" type="pres">
      <dgm:prSet presAssocID="{823E97BE-B37A-412D-822D-B5FACC554E2C}" presName="connectorText" presStyleLbl="sibTrans1D1" presStyleIdx="1" presStyleCnt="3"/>
      <dgm:spPr/>
    </dgm:pt>
    <dgm:pt modelId="{4AC1E1E5-760E-4616-89B1-8C4F8D8AAA78}" type="pres">
      <dgm:prSet presAssocID="{79F28EFA-B09C-40B1-96C6-C349690C144B}" presName="node" presStyleLbl="node1" presStyleIdx="2" presStyleCnt="4">
        <dgm:presLayoutVars>
          <dgm:bulletEnabled val="1"/>
        </dgm:presLayoutVars>
      </dgm:prSet>
      <dgm:spPr/>
    </dgm:pt>
    <dgm:pt modelId="{9539FE03-BB48-4260-B47E-77AA357750EA}" type="pres">
      <dgm:prSet presAssocID="{5FECC669-6D52-417A-8751-99CCE9C1BA85}" presName="sibTrans" presStyleLbl="sibTrans1D1" presStyleIdx="2" presStyleCnt="3"/>
      <dgm:spPr/>
    </dgm:pt>
    <dgm:pt modelId="{22D14B24-2CDD-43F3-9E94-03E8185AEC76}" type="pres">
      <dgm:prSet presAssocID="{5FECC669-6D52-417A-8751-99CCE9C1BA85}" presName="connectorText" presStyleLbl="sibTrans1D1" presStyleIdx="2" presStyleCnt="3"/>
      <dgm:spPr/>
    </dgm:pt>
    <dgm:pt modelId="{24774ADD-18B2-4F6F-8D56-F66679D68D41}" type="pres">
      <dgm:prSet presAssocID="{4DF23929-6D37-4AB1-A775-BF370A65888C}" presName="node" presStyleLbl="node1" presStyleIdx="3" presStyleCnt="4">
        <dgm:presLayoutVars>
          <dgm:bulletEnabled val="1"/>
        </dgm:presLayoutVars>
      </dgm:prSet>
      <dgm:spPr/>
    </dgm:pt>
  </dgm:ptLst>
  <dgm:cxnLst>
    <dgm:cxn modelId="{FC9F2427-A589-4E92-8D87-C22E0D5AAC72}" type="presOf" srcId="{F9736C11-5262-44E3-9DDF-1E303035FBF1}" destId="{246D4BB4-8C0D-4F30-87B7-CD37D178AD2B}" srcOrd="0" destOrd="0" presId="urn:microsoft.com/office/officeart/2016/7/layout/RepeatingBendingProcessNew"/>
    <dgm:cxn modelId="{1D21095A-324B-476C-8FD4-10989C7111DC}" srcId="{F9736C11-5262-44E3-9DDF-1E303035FBF1}" destId="{FC9784D5-3C97-4B1B-924C-3AB01ADB7B9B}" srcOrd="1" destOrd="0" parTransId="{452F43C5-0565-4A04-96BA-86F76319590F}" sibTransId="{823E97BE-B37A-412D-822D-B5FACC554E2C}"/>
    <dgm:cxn modelId="{A086FF5C-4571-49FF-9E8E-79F9E7C0A8B3}" type="presOf" srcId="{931273CD-46EF-40FF-B339-4E2CF2B744E5}" destId="{8069FA4B-5175-446C-A0FF-6025CC3A53E4}" srcOrd="0" destOrd="0" presId="urn:microsoft.com/office/officeart/2016/7/layout/RepeatingBendingProcessNew"/>
    <dgm:cxn modelId="{C2617361-094C-47E4-B35E-72953584A4F5}" type="presOf" srcId="{823E97BE-B37A-412D-822D-B5FACC554E2C}" destId="{F8DE0E76-0448-44CA-AC6A-DAAFBDF745F1}" srcOrd="0" destOrd="0" presId="urn:microsoft.com/office/officeart/2016/7/layout/RepeatingBendingProcessNew"/>
    <dgm:cxn modelId="{3A37AC66-D79C-4F4D-8398-CA7471137A25}" type="presOf" srcId="{FC9784D5-3C97-4B1B-924C-3AB01ADB7B9B}" destId="{6FE5C197-A76D-41B7-B4F4-7FE3B4C0FBE1}" srcOrd="0" destOrd="0" presId="urn:microsoft.com/office/officeart/2016/7/layout/RepeatingBendingProcessNew"/>
    <dgm:cxn modelId="{1BFF5C70-0907-4138-AF6F-B07BD6221C8F}" srcId="{F9736C11-5262-44E3-9DDF-1E303035FBF1}" destId="{931273CD-46EF-40FF-B339-4E2CF2B744E5}" srcOrd="0" destOrd="0" parTransId="{AEB8B056-874D-474E-9929-668750F6F4BA}" sibTransId="{559129DC-E200-4F40-A860-1CC523DFA690}"/>
    <dgm:cxn modelId="{03902185-2BC9-4294-ADCE-6C7E2B5C34B8}" type="presOf" srcId="{559129DC-E200-4F40-A860-1CC523DFA690}" destId="{DCAEF83E-D151-48EC-89AD-DDE83458614C}" srcOrd="0" destOrd="0" presId="urn:microsoft.com/office/officeart/2016/7/layout/RepeatingBendingProcessNew"/>
    <dgm:cxn modelId="{81F96F8B-F6EA-4B8A-9B30-25641ABB8944}" type="presOf" srcId="{4DF23929-6D37-4AB1-A775-BF370A65888C}" destId="{24774ADD-18B2-4F6F-8D56-F66679D68D41}" srcOrd="0" destOrd="0" presId="urn:microsoft.com/office/officeart/2016/7/layout/RepeatingBendingProcessNew"/>
    <dgm:cxn modelId="{4AE8D79C-8D06-4D3C-AEAB-EA526D9166FC}" type="presOf" srcId="{5FECC669-6D52-417A-8751-99CCE9C1BA85}" destId="{22D14B24-2CDD-43F3-9E94-03E8185AEC76}" srcOrd="1" destOrd="0" presId="urn:microsoft.com/office/officeart/2016/7/layout/RepeatingBendingProcessNew"/>
    <dgm:cxn modelId="{AF87839D-F824-4045-9D24-D3810F2B104C}" srcId="{F9736C11-5262-44E3-9DDF-1E303035FBF1}" destId="{4DF23929-6D37-4AB1-A775-BF370A65888C}" srcOrd="3" destOrd="0" parTransId="{E528936F-A2F8-4478-9301-EA348BE3E70A}" sibTransId="{6319CD21-FDD9-4FD0-ABC2-DF6C75F4347B}"/>
    <dgm:cxn modelId="{0A3CF1E6-F30E-41F4-8084-09536A1DC463}" srcId="{F9736C11-5262-44E3-9DDF-1E303035FBF1}" destId="{79F28EFA-B09C-40B1-96C6-C349690C144B}" srcOrd="2" destOrd="0" parTransId="{B6FE2E2D-7611-4A1F-8E5E-9D690386D8DF}" sibTransId="{5FECC669-6D52-417A-8751-99CCE9C1BA85}"/>
    <dgm:cxn modelId="{F823E5E8-02C2-4B71-BFD7-9A2013E5C2F5}" type="presOf" srcId="{559129DC-E200-4F40-A860-1CC523DFA690}" destId="{553782D0-72ED-497F-B016-9FB6EC944478}" srcOrd="1" destOrd="0" presId="urn:microsoft.com/office/officeart/2016/7/layout/RepeatingBendingProcessNew"/>
    <dgm:cxn modelId="{7D8F1DEB-2DDE-4446-B6AF-6451C8849D8F}" type="presOf" srcId="{823E97BE-B37A-412D-822D-B5FACC554E2C}" destId="{7F5380DE-F113-4CBD-A1F8-2135EDE27D28}" srcOrd="1" destOrd="0" presId="urn:microsoft.com/office/officeart/2016/7/layout/RepeatingBendingProcessNew"/>
    <dgm:cxn modelId="{A4DEB9EB-FE4A-4562-916D-0D7DFFFEB11D}" type="presOf" srcId="{79F28EFA-B09C-40B1-96C6-C349690C144B}" destId="{4AC1E1E5-760E-4616-89B1-8C4F8D8AAA78}" srcOrd="0" destOrd="0" presId="urn:microsoft.com/office/officeart/2016/7/layout/RepeatingBendingProcessNew"/>
    <dgm:cxn modelId="{F08514F3-A3D6-4442-9349-E6B5DE4FEAAF}" type="presOf" srcId="{5FECC669-6D52-417A-8751-99CCE9C1BA85}" destId="{9539FE03-BB48-4260-B47E-77AA357750EA}" srcOrd="0" destOrd="0" presId="urn:microsoft.com/office/officeart/2016/7/layout/RepeatingBendingProcessNew"/>
    <dgm:cxn modelId="{20DA8ED0-9380-4E67-B391-DE7CDB56A291}" type="presParOf" srcId="{246D4BB4-8C0D-4F30-87B7-CD37D178AD2B}" destId="{8069FA4B-5175-446C-A0FF-6025CC3A53E4}" srcOrd="0" destOrd="0" presId="urn:microsoft.com/office/officeart/2016/7/layout/RepeatingBendingProcessNew"/>
    <dgm:cxn modelId="{20B17A06-F6EC-4834-BD58-3025ABE0B457}" type="presParOf" srcId="{246D4BB4-8C0D-4F30-87B7-CD37D178AD2B}" destId="{DCAEF83E-D151-48EC-89AD-DDE83458614C}" srcOrd="1" destOrd="0" presId="urn:microsoft.com/office/officeart/2016/7/layout/RepeatingBendingProcessNew"/>
    <dgm:cxn modelId="{13F77122-9EB9-4C3C-BF7B-61B6B78EB048}" type="presParOf" srcId="{DCAEF83E-D151-48EC-89AD-DDE83458614C}" destId="{553782D0-72ED-497F-B016-9FB6EC944478}" srcOrd="0" destOrd="0" presId="urn:microsoft.com/office/officeart/2016/7/layout/RepeatingBendingProcessNew"/>
    <dgm:cxn modelId="{03895C2C-9459-4FB1-A081-4A37B257DF25}" type="presParOf" srcId="{246D4BB4-8C0D-4F30-87B7-CD37D178AD2B}" destId="{6FE5C197-A76D-41B7-B4F4-7FE3B4C0FBE1}" srcOrd="2" destOrd="0" presId="urn:microsoft.com/office/officeart/2016/7/layout/RepeatingBendingProcessNew"/>
    <dgm:cxn modelId="{3ACE42D8-A7B2-4F4D-9A0F-D5543BF879FD}" type="presParOf" srcId="{246D4BB4-8C0D-4F30-87B7-CD37D178AD2B}" destId="{F8DE0E76-0448-44CA-AC6A-DAAFBDF745F1}" srcOrd="3" destOrd="0" presId="urn:microsoft.com/office/officeart/2016/7/layout/RepeatingBendingProcessNew"/>
    <dgm:cxn modelId="{C2241786-C420-4C42-B1E4-CA3D5864CF9A}" type="presParOf" srcId="{F8DE0E76-0448-44CA-AC6A-DAAFBDF745F1}" destId="{7F5380DE-F113-4CBD-A1F8-2135EDE27D28}" srcOrd="0" destOrd="0" presId="urn:microsoft.com/office/officeart/2016/7/layout/RepeatingBendingProcessNew"/>
    <dgm:cxn modelId="{3B07A289-8D45-49A9-86E3-731BE7BD65E7}" type="presParOf" srcId="{246D4BB4-8C0D-4F30-87B7-CD37D178AD2B}" destId="{4AC1E1E5-760E-4616-89B1-8C4F8D8AAA78}" srcOrd="4" destOrd="0" presId="urn:microsoft.com/office/officeart/2016/7/layout/RepeatingBendingProcessNew"/>
    <dgm:cxn modelId="{D8A2D8EA-9840-4373-991E-1216665BEDB9}" type="presParOf" srcId="{246D4BB4-8C0D-4F30-87B7-CD37D178AD2B}" destId="{9539FE03-BB48-4260-B47E-77AA357750EA}" srcOrd="5" destOrd="0" presId="urn:microsoft.com/office/officeart/2016/7/layout/RepeatingBendingProcessNew"/>
    <dgm:cxn modelId="{7C4AA276-7DBB-4568-93A5-18AC1FC6E189}" type="presParOf" srcId="{9539FE03-BB48-4260-B47E-77AA357750EA}" destId="{22D14B24-2CDD-43F3-9E94-03E8185AEC76}" srcOrd="0" destOrd="0" presId="urn:microsoft.com/office/officeart/2016/7/layout/RepeatingBendingProcessNew"/>
    <dgm:cxn modelId="{44ED8039-D4CC-438A-8076-829EC6728A87}" type="presParOf" srcId="{246D4BB4-8C0D-4F30-87B7-CD37D178AD2B}" destId="{24774ADD-18B2-4F6F-8D56-F66679D68D41}"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6BCA5-7427-41D1-B7DF-2AD0562B02C3}">
      <dsp:nvSpPr>
        <dsp:cNvPr id="0" name=""/>
        <dsp:cNvSpPr/>
      </dsp:nvSpPr>
      <dsp:spPr>
        <a:xfrm>
          <a:off x="0" y="20908"/>
          <a:ext cx="5402071"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solidFill>
                <a:schemeClr val="tx2">
                  <a:lumMod val="75000"/>
                </a:schemeClr>
              </a:solidFill>
            </a:rPr>
            <a:t>Drug &amp; alcohol dependent</a:t>
          </a:r>
        </a:p>
      </dsp:txBody>
      <dsp:txXfrm>
        <a:off x="37467" y="58375"/>
        <a:ext cx="5327137" cy="692586"/>
      </dsp:txXfrm>
    </dsp:sp>
    <dsp:sp modelId="{6BB8DD74-B496-4536-87EE-FE5333078C28}">
      <dsp:nvSpPr>
        <dsp:cNvPr id="0" name=""/>
        <dsp:cNvSpPr/>
      </dsp:nvSpPr>
      <dsp:spPr>
        <a:xfrm>
          <a:off x="0" y="751748"/>
          <a:ext cx="5402071" cy="7675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a:solidFill>
                <a:schemeClr val="tx2">
                  <a:lumMod val="75000"/>
                </a:schemeClr>
              </a:solidFill>
            </a:rPr>
            <a:t>Excluded from school</a:t>
          </a:r>
          <a:r>
            <a:rPr lang="en-GB" sz="1200" kern="1200">
              <a:solidFill>
                <a:schemeClr val="tx2">
                  <a:lumMod val="75000"/>
                </a:schemeClr>
              </a:solidFill>
            </a:rPr>
            <a:t>.</a:t>
          </a:r>
          <a:endParaRPr lang="en-US" sz="1200" kern="1200">
            <a:solidFill>
              <a:schemeClr val="tx2">
                <a:lumMod val="75000"/>
              </a:schemeClr>
            </a:solidFill>
          </a:endParaRPr>
        </a:p>
      </dsp:txBody>
      <dsp:txXfrm>
        <a:off x="37467" y="789215"/>
        <a:ext cx="5327137" cy="692586"/>
      </dsp:txXfrm>
    </dsp:sp>
    <dsp:sp modelId="{2B2FB9FD-7742-4F73-BCBA-FE4BA8279527}">
      <dsp:nvSpPr>
        <dsp:cNvPr id="0" name=""/>
        <dsp:cNvSpPr/>
      </dsp:nvSpPr>
      <dsp:spPr>
        <a:xfrm>
          <a:off x="0" y="1529583"/>
          <a:ext cx="5402071" cy="7675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a:solidFill>
                <a:schemeClr val="tx2">
                  <a:lumMod val="75000"/>
                </a:schemeClr>
              </a:solidFill>
            </a:rPr>
            <a:t>Known to the police</a:t>
          </a:r>
          <a:endParaRPr lang="en-US" sz="3200" b="1" kern="1200">
            <a:solidFill>
              <a:schemeClr val="tx2">
                <a:lumMod val="75000"/>
              </a:schemeClr>
            </a:solidFill>
          </a:endParaRPr>
        </a:p>
      </dsp:txBody>
      <dsp:txXfrm>
        <a:off x="37467" y="1567050"/>
        <a:ext cx="5327137" cy="692586"/>
      </dsp:txXfrm>
    </dsp:sp>
    <dsp:sp modelId="{1857F3FE-43DD-4720-9030-D48738CE82F4}">
      <dsp:nvSpPr>
        <dsp:cNvPr id="0" name=""/>
        <dsp:cNvSpPr/>
      </dsp:nvSpPr>
      <dsp:spPr>
        <a:xfrm>
          <a:off x="0" y="2392590"/>
          <a:ext cx="5402071" cy="7675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a:solidFill>
                <a:schemeClr val="tx2">
                  <a:lumMod val="75000"/>
                </a:schemeClr>
              </a:solidFill>
            </a:rPr>
            <a:t>Lost all my good friends</a:t>
          </a:r>
          <a:endParaRPr lang="en-US" sz="3200" b="1" kern="1200">
            <a:solidFill>
              <a:schemeClr val="tx2">
                <a:lumMod val="75000"/>
              </a:schemeClr>
            </a:solidFill>
          </a:endParaRPr>
        </a:p>
      </dsp:txBody>
      <dsp:txXfrm>
        <a:off x="37467" y="2430057"/>
        <a:ext cx="5327137" cy="692586"/>
      </dsp:txXfrm>
    </dsp:sp>
    <dsp:sp modelId="{795F01BE-5722-4F67-B6E1-ED146FA637B5}">
      <dsp:nvSpPr>
        <dsp:cNvPr id="0" name=""/>
        <dsp:cNvSpPr/>
      </dsp:nvSpPr>
      <dsp:spPr>
        <a:xfrm>
          <a:off x="0" y="3294391"/>
          <a:ext cx="5402071" cy="7675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solidFill>
                <a:schemeClr val="tx2">
                  <a:lumMod val="75000"/>
                </a:schemeClr>
              </a:solidFill>
            </a:rPr>
            <a:t>Struggling with normal family life</a:t>
          </a:r>
          <a:endParaRPr lang="en-US" sz="2800" b="1" kern="1200">
            <a:solidFill>
              <a:schemeClr val="tx2">
                <a:lumMod val="75000"/>
              </a:schemeClr>
            </a:solidFill>
          </a:endParaRPr>
        </a:p>
      </dsp:txBody>
      <dsp:txXfrm>
        <a:off x="37467" y="3331858"/>
        <a:ext cx="5327137" cy="692586"/>
      </dsp:txXfrm>
    </dsp:sp>
    <dsp:sp modelId="{459E97FC-A12C-4B46-A5B8-6441956BCA3E}">
      <dsp:nvSpPr>
        <dsp:cNvPr id="0" name=""/>
        <dsp:cNvSpPr/>
      </dsp:nvSpPr>
      <dsp:spPr>
        <a:xfrm>
          <a:off x="0" y="3994617"/>
          <a:ext cx="5402071"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solidFill>
                <a:schemeClr val="tx2">
                  <a:lumMod val="75000"/>
                </a:schemeClr>
              </a:solidFill>
            </a:rPr>
            <a:t>Trapped by debt, lies &amp; deceit</a:t>
          </a:r>
        </a:p>
      </dsp:txBody>
      <dsp:txXfrm>
        <a:off x="37467" y="4032084"/>
        <a:ext cx="5327137"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53CF9-8452-47EB-BF00-EE13D9CEE304}">
      <dsp:nvSpPr>
        <dsp:cNvPr id="0" name=""/>
        <dsp:cNvSpPr/>
      </dsp:nvSpPr>
      <dsp:spPr>
        <a:xfrm>
          <a:off x="3525843" y="1077842"/>
          <a:ext cx="778608" cy="91440"/>
        </a:xfrm>
        <a:custGeom>
          <a:avLst/>
          <a:gdLst/>
          <a:ahLst/>
          <a:cxnLst/>
          <a:rect l="0" t="0" r="0" b="0"/>
          <a:pathLst>
            <a:path>
              <a:moveTo>
                <a:pt x="0" y="45720"/>
              </a:moveTo>
              <a:lnTo>
                <a:pt x="77860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4917" y="1119516"/>
        <a:ext cx="40460" cy="8092"/>
      </dsp:txXfrm>
    </dsp:sp>
    <dsp:sp modelId="{55A48FBA-B5DF-4537-AD6F-E0CD5EB961EF}">
      <dsp:nvSpPr>
        <dsp:cNvPr id="0" name=""/>
        <dsp:cNvSpPr/>
      </dsp:nvSpPr>
      <dsp:spPr>
        <a:xfrm>
          <a:off x="9346" y="68073"/>
          <a:ext cx="3518296" cy="211097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99" tIns="180964" rIns="172399" bIns="180964" numCol="1" spcCol="1270" anchor="ctr" anchorCtr="0">
          <a:noAutofit/>
        </a:bodyPr>
        <a:lstStyle/>
        <a:p>
          <a:pPr marL="0" lvl="0" indent="0" algn="ctr" defTabSz="1111250">
            <a:lnSpc>
              <a:spcPct val="90000"/>
            </a:lnSpc>
            <a:spcBef>
              <a:spcPct val="0"/>
            </a:spcBef>
            <a:spcAft>
              <a:spcPct val="35000"/>
            </a:spcAft>
            <a:buNone/>
          </a:pPr>
          <a:r>
            <a:rPr lang="en-US" sz="2500" kern="1200" dirty="0"/>
            <a:t>Leaders Unlocked was recruiting for young people effected by the criminal justice system</a:t>
          </a:r>
        </a:p>
      </dsp:txBody>
      <dsp:txXfrm>
        <a:off x="9346" y="68073"/>
        <a:ext cx="3518296" cy="2110978"/>
      </dsp:txXfrm>
    </dsp:sp>
    <dsp:sp modelId="{EC9D8C30-6E6F-4CC9-84AD-CCB6EDE322A9}">
      <dsp:nvSpPr>
        <dsp:cNvPr id="0" name=""/>
        <dsp:cNvSpPr/>
      </dsp:nvSpPr>
      <dsp:spPr>
        <a:xfrm>
          <a:off x="7853348" y="1077842"/>
          <a:ext cx="778608" cy="91440"/>
        </a:xfrm>
        <a:custGeom>
          <a:avLst/>
          <a:gdLst/>
          <a:ahLst/>
          <a:cxnLst/>
          <a:rect l="0" t="0" r="0" b="0"/>
          <a:pathLst>
            <a:path>
              <a:moveTo>
                <a:pt x="0" y="45720"/>
              </a:moveTo>
              <a:lnTo>
                <a:pt x="77860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22422" y="1119516"/>
        <a:ext cx="40460" cy="8092"/>
      </dsp:txXfrm>
    </dsp:sp>
    <dsp:sp modelId="{32FB6D07-AB4D-4797-B82C-6A9A9DD3E79C}">
      <dsp:nvSpPr>
        <dsp:cNvPr id="0" name=""/>
        <dsp:cNvSpPr/>
      </dsp:nvSpPr>
      <dsp:spPr>
        <a:xfrm>
          <a:off x="4336851" y="68073"/>
          <a:ext cx="3518296" cy="21109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99" tIns="180964" rIns="172399" bIns="180964" numCol="1" spcCol="1270" anchor="ctr" anchorCtr="0">
          <a:noAutofit/>
        </a:bodyPr>
        <a:lstStyle/>
        <a:p>
          <a:pPr marL="0" lvl="0" indent="0" algn="ctr" defTabSz="1111250" rtl="0">
            <a:lnSpc>
              <a:spcPct val="90000"/>
            </a:lnSpc>
            <a:spcBef>
              <a:spcPct val="0"/>
            </a:spcBef>
            <a:spcAft>
              <a:spcPct val="35000"/>
            </a:spcAft>
            <a:buNone/>
          </a:pPr>
          <a:r>
            <a:rPr lang="en-GB" sz="2500" kern="1200" dirty="0"/>
            <a:t>Age 16, I applied, listing all my lived experiences within justice system. It felt so refreshing</a:t>
          </a:r>
          <a:r>
            <a:rPr lang="en-GB" sz="2500" kern="1200" dirty="0">
              <a:latin typeface="Calibri Light" panose="020F0302020204030204"/>
            </a:rPr>
            <a:t> being </a:t>
          </a:r>
          <a:r>
            <a:rPr lang="en-GB" sz="2500" kern="1200" dirty="0"/>
            <a:t>honest</a:t>
          </a:r>
          <a:r>
            <a:rPr lang="en-GB" sz="2500" kern="1200" dirty="0">
              <a:latin typeface="Calibri Light" panose="020F0302020204030204"/>
            </a:rPr>
            <a:t> about it</a:t>
          </a:r>
          <a:endParaRPr lang="en-US" sz="2500" kern="1200" dirty="0"/>
        </a:p>
      </dsp:txBody>
      <dsp:txXfrm>
        <a:off x="4336851" y="68073"/>
        <a:ext cx="3518296" cy="2110978"/>
      </dsp:txXfrm>
    </dsp:sp>
    <dsp:sp modelId="{B3FC17CA-9741-4FA7-89FF-57557E35C7E2}">
      <dsp:nvSpPr>
        <dsp:cNvPr id="0" name=""/>
        <dsp:cNvSpPr/>
      </dsp:nvSpPr>
      <dsp:spPr>
        <a:xfrm>
          <a:off x="1768494" y="2177251"/>
          <a:ext cx="8655010" cy="778608"/>
        </a:xfrm>
        <a:custGeom>
          <a:avLst/>
          <a:gdLst/>
          <a:ahLst/>
          <a:cxnLst/>
          <a:rect l="0" t="0" r="0" b="0"/>
          <a:pathLst>
            <a:path>
              <a:moveTo>
                <a:pt x="8655010" y="0"/>
              </a:moveTo>
              <a:lnTo>
                <a:pt x="8655010" y="406404"/>
              </a:lnTo>
              <a:lnTo>
                <a:pt x="0" y="406404"/>
              </a:lnTo>
              <a:lnTo>
                <a:pt x="0" y="77860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78681" y="2562509"/>
        <a:ext cx="434637" cy="8092"/>
      </dsp:txXfrm>
    </dsp:sp>
    <dsp:sp modelId="{9CC55C37-4AB8-4979-8BA0-D57D97F77C02}">
      <dsp:nvSpPr>
        <dsp:cNvPr id="0" name=""/>
        <dsp:cNvSpPr/>
      </dsp:nvSpPr>
      <dsp:spPr>
        <a:xfrm>
          <a:off x="8664356" y="68073"/>
          <a:ext cx="3518296" cy="211097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99" tIns="180964" rIns="172399" bIns="180964" numCol="1" spcCol="1270" anchor="ctr" anchorCtr="0">
          <a:noAutofit/>
        </a:bodyPr>
        <a:lstStyle/>
        <a:p>
          <a:pPr marL="0" lvl="0" indent="0" algn="ctr" defTabSz="1111250" rtl="0">
            <a:lnSpc>
              <a:spcPct val="90000"/>
            </a:lnSpc>
            <a:spcBef>
              <a:spcPct val="0"/>
            </a:spcBef>
            <a:spcAft>
              <a:spcPct val="35000"/>
            </a:spcAft>
            <a:buNone/>
          </a:pPr>
          <a:r>
            <a:rPr lang="en-GB" sz="2500" kern="1200" dirty="0"/>
            <a:t>I received a call from Rose the CEO she was very interested in me and what I had to say</a:t>
          </a:r>
          <a:r>
            <a:rPr lang="en-GB" sz="2500" kern="1200" dirty="0">
              <a:latin typeface="Calibri Light" panose="020F0302020204030204"/>
            </a:rPr>
            <a:t> </a:t>
          </a:r>
          <a:endParaRPr lang="en-US" sz="2500" kern="1200" dirty="0">
            <a:latin typeface="Calibri Light" panose="020F0302020204030204"/>
          </a:endParaRPr>
        </a:p>
      </dsp:txBody>
      <dsp:txXfrm>
        <a:off x="8664356" y="68073"/>
        <a:ext cx="3518296" cy="2110978"/>
      </dsp:txXfrm>
    </dsp:sp>
    <dsp:sp modelId="{06D76ABB-B093-4F1B-9370-1E7D53499781}">
      <dsp:nvSpPr>
        <dsp:cNvPr id="0" name=""/>
        <dsp:cNvSpPr/>
      </dsp:nvSpPr>
      <dsp:spPr>
        <a:xfrm>
          <a:off x="3525843" y="3998028"/>
          <a:ext cx="778608" cy="91440"/>
        </a:xfrm>
        <a:custGeom>
          <a:avLst/>
          <a:gdLst/>
          <a:ahLst/>
          <a:cxnLst/>
          <a:rect l="0" t="0" r="0" b="0"/>
          <a:pathLst>
            <a:path>
              <a:moveTo>
                <a:pt x="0" y="45720"/>
              </a:moveTo>
              <a:lnTo>
                <a:pt x="77860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4917" y="4039702"/>
        <a:ext cx="40460" cy="8092"/>
      </dsp:txXfrm>
    </dsp:sp>
    <dsp:sp modelId="{93BDFE77-314F-45BD-B5D3-64BDBF75C09C}">
      <dsp:nvSpPr>
        <dsp:cNvPr id="0" name=""/>
        <dsp:cNvSpPr/>
      </dsp:nvSpPr>
      <dsp:spPr>
        <a:xfrm>
          <a:off x="9346" y="2988259"/>
          <a:ext cx="3518296" cy="2110978"/>
        </a:xfrm>
        <a:prstGeom prst="rect">
          <a:avLst/>
        </a:prstGeom>
        <a:solidFill>
          <a:schemeClr val="bg2">
            <a:lumMod val="7500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99" tIns="180964" rIns="172399" bIns="180964" numCol="1" spcCol="1270" anchor="ctr" anchorCtr="0">
          <a:noAutofit/>
        </a:bodyPr>
        <a:lstStyle/>
        <a:p>
          <a:pPr marL="0" lvl="0" indent="0" algn="ctr" defTabSz="1111250" rtl="0">
            <a:lnSpc>
              <a:spcPct val="90000"/>
            </a:lnSpc>
            <a:spcBef>
              <a:spcPct val="0"/>
            </a:spcBef>
            <a:spcAft>
              <a:spcPct val="35000"/>
            </a:spcAft>
            <a:buNone/>
          </a:pPr>
          <a:r>
            <a:rPr lang="en-GB" sz="2500" kern="1200" dirty="0"/>
            <a:t>I joined the Young Advocates</a:t>
          </a:r>
          <a:r>
            <a:rPr lang="en-GB" sz="2500" kern="1200" dirty="0">
              <a:latin typeface="Calibri Light" panose="020F0302020204030204"/>
            </a:rPr>
            <a:t> </a:t>
          </a:r>
          <a:r>
            <a:rPr lang="en-GB" sz="2500" kern="1200" dirty="0"/>
            <a:t>and suddenly I had all these new people in my life</a:t>
          </a:r>
          <a:endParaRPr lang="en-US" sz="2500" kern="1200" dirty="0"/>
        </a:p>
      </dsp:txBody>
      <dsp:txXfrm>
        <a:off x="9346" y="2988259"/>
        <a:ext cx="3518296" cy="2110978"/>
      </dsp:txXfrm>
    </dsp:sp>
    <dsp:sp modelId="{D262DBF6-BF64-403A-99CA-48882522021B}">
      <dsp:nvSpPr>
        <dsp:cNvPr id="0" name=""/>
        <dsp:cNvSpPr/>
      </dsp:nvSpPr>
      <dsp:spPr>
        <a:xfrm>
          <a:off x="7853348" y="3998028"/>
          <a:ext cx="778608" cy="91440"/>
        </a:xfrm>
        <a:custGeom>
          <a:avLst/>
          <a:gdLst/>
          <a:ahLst/>
          <a:cxnLst/>
          <a:rect l="0" t="0" r="0" b="0"/>
          <a:pathLst>
            <a:path>
              <a:moveTo>
                <a:pt x="0" y="45720"/>
              </a:moveTo>
              <a:lnTo>
                <a:pt x="77860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22422" y="4039702"/>
        <a:ext cx="40460" cy="8092"/>
      </dsp:txXfrm>
    </dsp:sp>
    <dsp:sp modelId="{5189EF65-7AD9-4A99-AC7F-90B7B6748F73}">
      <dsp:nvSpPr>
        <dsp:cNvPr id="0" name=""/>
        <dsp:cNvSpPr/>
      </dsp:nvSpPr>
      <dsp:spPr>
        <a:xfrm>
          <a:off x="4336851" y="2988259"/>
          <a:ext cx="3518296" cy="211097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99" tIns="180964" rIns="172399" bIns="180964" numCol="1" spcCol="1270" anchor="ctr" anchorCtr="0">
          <a:noAutofit/>
        </a:bodyPr>
        <a:lstStyle/>
        <a:p>
          <a:pPr marL="0" lvl="0" indent="0" algn="ctr" defTabSz="1111250">
            <a:lnSpc>
              <a:spcPct val="90000"/>
            </a:lnSpc>
            <a:spcBef>
              <a:spcPct val="0"/>
            </a:spcBef>
            <a:spcAft>
              <a:spcPct val="35000"/>
            </a:spcAft>
            <a:buNone/>
          </a:pPr>
          <a:r>
            <a:rPr lang="en-GB" sz="2500" kern="1200" dirty="0"/>
            <a:t>I attended meetings in London, I loved the freedom, I felt valued, and I had hope!</a:t>
          </a:r>
          <a:endParaRPr lang="en-US" sz="2500" kern="1200" dirty="0"/>
        </a:p>
      </dsp:txBody>
      <dsp:txXfrm>
        <a:off x="4336851" y="2988259"/>
        <a:ext cx="3518296" cy="2110978"/>
      </dsp:txXfrm>
    </dsp:sp>
    <dsp:sp modelId="{A07ABC92-1864-4E5B-A3AF-59CB42230D0F}">
      <dsp:nvSpPr>
        <dsp:cNvPr id="0" name=""/>
        <dsp:cNvSpPr/>
      </dsp:nvSpPr>
      <dsp:spPr>
        <a:xfrm>
          <a:off x="8664356" y="2988259"/>
          <a:ext cx="3518296" cy="2110978"/>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99" tIns="180964" rIns="172399" bIns="180964" numCol="1" spcCol="1270" anchor="ctr" anchorCtr="0">
          <a:noAutofit/>
        </a:bodyPr>
        <a:lstStyle/>
        <a:p>
          <a:pPr marL="0" lvl="0" indent="0" algn="ctr" defTabSz="1111250">
            <a:lnSpc>
              <a:spcPct val="90000"/>
            </a:lnSpc>
            <a:spcBef>
              <a:spcPct val="0"/>
            </a:spcBef>
            <a:spcAft>
              <a:spcPct val="35000"/>
            </a:spcAft>
            <a:buNone/>
          </a:pPr>
          <a:r>
            <a:rPr lang="en-GB" sz="2500" b="0" i="0" kern="1200" dirty="0"/>
            <a:t>Then covid pandemic struck which meant I was suddenly introduced to </a:t>
          </a:r>
          <a:r>
            <a:rPr lang="en-GB" sz="2500" b="0" i="0" kern="1200" dirty="0">
              <a:latin typeface="Calibri Light" panose="020F0302020204030204"/>
            </a:rPr>
            <a:t>Zoom</a:t>
          </a:r>
          <a:r>
            <a:rPr lang="en-GB" sz="2500" b="0" i="0" kern="1200" dirty="0"/>
            <a:t> and Teams</a:t>
          </a:r>
          <a:endParaRPr lang="en-US" sz="2500" kern="1200" dirty="0"/>
        </a:p>
      </dsp:txBody>
      <dsp:txXfrm>
        <a:off x="8664356" y="2988259"/>
        <a:ext cx="3518296" cy="2110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EF83E-D151-48EC-89AD-DDE83458614C}">
      <dsp:nvSpPr>
        <dsp:cNvPr id="0" name=""/>
        <dsp:cNvSpPr/>
      </dsp:nvSpPr>
      <dsp:spPr>
        <a:xfrm>
          <a:off x="4906438" y="866179"/>
          <a:ext cx="677854" cy="91440"/>
        </a:xfrm>
        <a:custGeom>
          <a:avLst/>
          <a:gdLst/>
          <a:ahLst/>
          <a:cxnLst/>
          <a:rect l="0" t="0" r="0" b="0"/>
          <a:pathLst>
            <a:path>
              <a:moveTo>
                <a:pt x="0" y="48028"/>
              </a:moveTo>
              <a:lnTo>
                <a:pt x="356027" y="48028"/>
              </a:lnTo>
              <a:lnTo>
                <a:pt x="356027" y="45720"/>
              </a:lnTo>
              <a:lnTo>
                <a:pt x="67785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654" y="908404"/>
        <a:ext cx="35422" cy="6991"/>
      </dsp:txXfrm>
    </dsp:sp>
    <dsp:sp modelId="{8069FA4B-5175-446C-A0FF-6025CC3A53E4}">
      <dsp:nvSpPr>
        <dsp:cNvPr id="0" name=""/>
        <dsp:cNvSpPr/>
      </dsp:nvSpPr>
      <dsp:spPr>
        <a:xfrm>
          <a:off x="1868572" y="2308"/>
          <a:ext cx="3039665" cy="182379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600200">
            <a:lnSpc>
              <a:spcPct val="90000"/>
            </a:lnSpc>
            <a:spcBef>
              <a:spcPct val="0"/>
            </a:spcBef>
            <a:spcAft>
              <a:spcPct val="35000"/>
            </a:spcAft>
            <a:buNone/>
          </a:pPr>
          <a:r>
            <a:rPr lang="en-US" sz="3600" kern="1200"/>
            <a:t>The Long Game applies to everyone</a:t>
          </a:r>
        </a:p>
      </dsp:txBody>
      <dsp:txXfrm>
        <a:off x="1868572" y="2308"/>
        <a:ext cx="3039665" cy="1823799"/>
      </dsp:txXfrm>
    </dsp:sp>
    <dsp:sp modelId="{F8DE0E76-0448-44CA-AC6A-DAAFBDF745F1}">
      <dsp:nvSpPr>
        <dsp:cNvPr id="0" name=""/>
        <dsp:cNvSpPr/>
      </dsp:nvSpPr>
      <dsp:spPr>
        <a:xfrm>
          <a:off x="3388405" y="1821999"/>
          <a:ext cx="3748120" cy="670831"/>
        </a:xfrm>
        <a:custGeom>
          <a:avLst/>
          <a:gdLst/>
          <a:ahLst/>
          <a:cxnLst/>
          <a:rect l="0" t="0" r="0" b="0"/>
          <a:pathLst>
            <a:path>
              <a:moveTo>
                <a:pt x="3748120" y="0"/>
              </a:moveTo>
              <a:lnTo>
                <a:pt x="3748120" y="352515"/>
              </a:lnTo>
              <a:lnTo>
                <a:pt x="0" y="352515"/>
              </a:lnTo>
              <a:lnTo>
                <a:pt x="0" y="670831"/>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7136" y="2153919"/>
        <a:ext cx="190659" cy="6991"/>
      </dsp:txXfrm>
    </dsp:sp>
    <dsp:sp modelId="{6FE5C197-A76D-41B7-B4F4-7FE3B4C0FBE1}">
      <dsp:nvSpPr>
        <dsp:cNvPr id="0" name=""/>
        <dsp:cNvSpPr/>
      </dsp:nvSpPr>
      <dsp:spPr>
        <a:xfrm>
          <a:off x="5616693" y="0"/>
          <a:ext cx="3039665" cy="182379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600200">
            <a:lnSpc>
              <a:spcPct val="90000"/>
            </a:lnSpc>
            <a:spcBef>
              <a:spcPct val="0"/>
            </a:spcBef>
            <a:spcAft>
              <a:spcPct val="35000"/>
            </a:spcAft>
            <a:buNone/>
          </a:pPr>
          <a:r>
            <a:rPr lang="en-US" sz="3600" kern="1200"/>
            <a:t>Those trying to exploit</a:t>
          </a:r>
        </a:p>
      </dsp:txBody>
      <dsp:txXfrm>
        <a:off x="5616693" y="0"/>
        <a:ext cx="3039665" cy="1823799"/>
      </dsp:txXfrm>
    </dsp:sp>
    <dsp:sp modelId="{9539FE03-BB48-4260-B47E-77AA357750EA}">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4AC1E1E5-760E-4616-89B1-8C4F8D8AAA78}">
      <dsp:nvSpPr>
        <dsp:cNvPr id="0" name=""/>
        <dsp:cNvSpPr/>
      </dsp:nvSpPr>
      <dsp:spPr>
        <a:xfrm>
          <a:off x="1868572" y="2525230"/>
          <a:ext cx="3039665" cy="18237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22350">
            <a:lnSpc>
              <a:spcPct val="90000"/>
            </a:lnSpc>
            <a:spcBef>
              <a:spcPct val="0"/>
            </a:spcBef>
            <a:spcAft>
              <a:spcPct val="35000"/>
            </a:spcAft>
            <a:buNone/>
          </a:pPr>
          <a:r>
            <a:rPr lang="en-US" sz="2300" kern="1200"/>
            <a:t>Those trying to escape </a:t>
          </a:r>
          <a:r>
            <a:rPr lang="en-US" sz="1400" kern="1200"/>
            <a:t>(I was groomed at 13 and escaped when I was 19)</a:t>
          </a:r>
        </a:p>
      </dsp:txBody>
      <dsp:txXfrm>
        <a:off x="1868572" y="2525230"/>
        <a:ext cx="3039665" cy="1823799"/>
      </dsp:txXfrm>
    </dsp:sp>
    <dsp:sp modelId="{24774ADD-18B2-4F6F-8D56-F66679D68D41}">
      <dsp:nvSpPr>
        <dsp:cNvPr id="0" name=""/>
        <dsp:cNvSpPr/>
      </dsp:nvSpPr>
      <dsp:spPr>
        <a:xfrm>
          <a:off x="5607361" y="2525230"/>
          <a:ext cx="3039665" cy="1823799"/>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600200">
            <a:lnSpc>
              <a:spcPct val="90000"/>
            </a:lnSpc>
            <a:spcBef>
              <a:spcPct val="0"/>
            </a:spcBef>
            <a:spcAft>
              <a:spcPct val="35000"/>
            </a:spcAft>
            <a:buNone/>
          </a:pPr>
          <a:r>
            <a:rPr lang="en-US" sz="3600" kern="1200"/>
            <a:t>Professionals working with children</a:t>
          </a:r>
        </a:p>
      </dsp:txBody>
      <dsp:txXfrm>
        <a:off x="5607361" y="2525230"/>
        <a:ext cx="3039665" cy="18237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96219-F716-430F-A151-02932B225DF2}" type="datetimeFigureOut">
              <a:rPr lang="en-GB" smtClean="0"/>
              <a:t>13/03/2024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705AE-E2EE-407B-A366-00E31604D976}" type="slidenum">
              <a:rPr lang="en-GB" smtClean="0"/>
              <a:t>‹#›</a:t>
            </a:fld>
            <a:endParaRPr lang="en-GB"/>
          </a:p>
        </p:txBody>
      </p:sp>
    </p:spTree>
    <p:extLst>
      <p:ext uri="{BB962C8B-B14F-4D97-AF65-F5344CB8AC3E}">
        <p14:creationId xmlns:p14="http://schemas.microsoft.com/office/powerpoint/2010/main" val="134206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Missed opportunity to speak to my parents and me warn us about exploitation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3DA70-0A84-43F4-9E7D-F0419722FF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80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Debt bondage is horrific,  the stress and the pressure  put on you to repay a debt - what is essentially a fake debt </a:t>
            </a:r>
          </a:p>
          <a:p>
            <a:r>
              <a:rPr lang="en-GB"/>
              <a:t>Excluded from school is the worst feeling of isolation, not only from education but society and your friends , itis like having a massive label  - you miss out on so much, not just education but birthday parties, days out with friends or going to Prom party the list goes on…</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3DA70-0A84-43F4-9E7D-F0419722FF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33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was loyal to my good friends and couldn’t leave them in this world.  Alcohol &amp; drug abuse is often a red flag indicating trauma and it was in my case. The battles in my head resulted in me self-medicating and using drugs that I should have sold – but I think that was their plan.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A0BA8-8C78-45AD-8C09-75BE018A668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192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let me start with introducing Leaders Unlocked, They played a major part in my journey</a:t>
            </a:r>
          </a:p>
          <a:p>
            <a:endParaRPr lang="en-GB"/>
          </a:p>
          <a:p>
            <a:r>
              <a:rPr lang="en-GB"/>
              <a:t>Society doesn’t allow you to be honest at a young age when you are struggling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3DA70-0A84-43F4-9E7D-F0419722FF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51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6 years for me , it was a long game. TBH it will bever be completely over.   I am fortunate and rare so many more children never escape.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3DA70-0A84-43F4-9E7D-F0419722FF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86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audience the question before exposing the list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3DA70-0A84-43F4-9E7D-F0419722FF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90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0075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671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6583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3C78-7C04-971C-2082-63FC9D6DD4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3E8D96-E8C4-9A78-FB28-6525B19090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07F959-1850-F013-E391-8F0BC5207A3F}"/>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5" name="Footer Placeholder 4">
            <a:extLst>
              <a:ext uri="{FF2B5EF4-FFF2-40B4-BE49-F238E27FC236}">
                <a16:creationId xmlns:a16="http://schemas.microsoft.com/office/drawing/2014/main" id="{9A3A0860-08D0-3579-BF51-6E0F5ECD0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063D6-CA2C-9AFC-0119-0FDE45A63AAC}"/>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2766897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3EA8-1EAD-3A38-F8CE-8E3608A985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D1513D-0197-0EF9-1FF7-4948813A0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F31676-7A94-1D22-23DB-B8FDE36FE6C5}"/>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5" name="Footer Placeholder 4">
            <a:extLst>
              <a:ext uri="{FF2B5EF4-FFF2-40B4-BE49-F238E27FC236}">
                <a16:creationId xmlns:a16="http://schemas.microsoft.com/office/drawing/2014/main" id="{1A355254-E2CF-3649-97E1-E4E3F3518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D1DED-9094-2301-26E3-C7468F4C3AA3}"/>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1877576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6A4-D05F-DBD9-6724-235F76F80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CE520F-24A6-6E93-5608-F901BFA017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F295BA-14B7-96C3-12FD-D066C98D9D0E}"/>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5" name="Footer Placeholder 4">
            <a:extLst>
              <a:ext uri="{FF2B5EF4-FFF2-40B4-BE49-F238E27FC236}">
                <a16:creationId xmlns:a16="http://schemas.microsoft.com/office/drawing/2014/main" id="{98E9DA03-6ACF-1828-5B90-FBDF4BA685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1F35AF-06B8-D86E-6ABD-09279B766B13}"/>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2957174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E653-281A-E9F6-DCEB-72578C7C1F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73F3B-C69B-831C-B121-B9B8D986F1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0EF538-6B20-9996-D84A-92C4AAB5EF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7AD8B1-D0E1-FE04-F8EB-745F2DD3B205}"/>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6" name="Footer Placeholder 5">
            <a:extLst>
              <a:ext uri="{FF2B5EF4-FFF2-40B4-BE49-F238E27FC236}">
                <a16:creationId xmlns:a16="http://schemas.microsoft.com/office/drawing/2014/main" id="{232C0E31-719E-C369-AB15-06FAA344E1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EE2A16-B173-7C37-06AE-F625B2BC3100}"/>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298973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C0E9-B472-1C91-7E6C-2340A23F92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DA2BC0-5433-CD00-B6E9-883333B9C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01B16-DFB4-C33B-7413-21F175E501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60C5D6-FEB3-5927-994C-CA96142B7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CCC9C9-D56A-A6EE-60E9-B426D4AF54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3B41BE-F74B-EC72-C979-819EB6FDAA3C}"/>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8" name="Footer Placeholder 7">
            <a:extLst>
              <a:ext uri="{FF2B5EF4-FFF2-40B4-BE49-F238E27FC236}">
                <a16:creationId xmlns:a16="http://schemas.microsoft.com/office/drawing/2014/main" id="{DDF40E86-4CD1-E8E8-EE83-3D8D03E42E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CCD17F-94E1-20A7-72AF-EE738539398F}"/>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3694957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37A7-4836-6357-62AB-71291A1D19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CB2C31-13DB-0095-893F-67DB7B3A13F7}"/>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4" name="Footer Placeholder 3">
            <a:extLst>
              <a:ext uri="{FF2B5EF4-FFF2-40B4-BE49-F238E27FC236}">
                <a16:creationId xmlns:a16="http://schemas.microsoft.com/office/drawing/2014/main" id="{F72DE02A-058E-B80F-FBCF-94462CE710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074B89-09F4-1E56-C283-3799097E44C9}"/>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3574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61C78-4F6F-4126-F9B3-2C1837175B90}"/>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3" name="Footer Placeholder 2">
            <a:extLst>
              <a:ext uri="{FF2B5EF4-FFF2-40B4-BE49-F238E27FC236}">
                <a16:creationId xmlns:a16="http://schemas.microsoft.com/office/drawing/2014/main" id="{83E2D20D-CDA7-BF68-C921-F431C11A75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6C3503-CF89-04A1-12D7-979CFD20E44C}"/>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146622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3C38-EBAA-7C19-9E9D-88B238B51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4B353E-D113-75EC-9D98-C2D8DA7317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C51434-DBE4-EFDC-DB18-7D23AADD1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20FF2-E242-E28E-BED8-F0E0D0BE317C}"/>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6" name="Footer Placeholder 5">
            <a:extLst>
              <a:ext uri="{FF2B5EF4-FFF2-40B4-BE49-F238E27FC236}">
                <a16:creationId xmlns:a16="http://schemas.microsoft.com/office/drawing/2014/main" id="{326531BE-E740-360E-208C-D4FDD68BA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6394D-941F-8078-BCC7-DBDF3CD0C95C}"/>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349312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330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11A6-9A2D-3B4B-231F-8E895106B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6D17A7-9B99-750B-DAA9-81C1DB45BE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03B771-E9FA-EED0-6A0E-CF224CBF6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E5E4A-CF84-C176-F979-5515E7AF5DDF}"/>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6" name="Footer Placeholder 5">
            <a:extLst>
              <a:ext uri="{FF2B5EF4-FFF2-40B4-BE49-F238E27FC236}">
                <a16:creationId xmlns:a16="http://schemas.microsoft.com/office/drawing/2014/main" id="{169A1C69-206D-7DAD-2950-04EC873DE3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6507A0-80DD-0E56-EEEF-B59B17D24957}"/>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3242637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04D6-4440-9E90-B7DF-C2BB7DD4F0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C9A71B-9395-5763-1969-29C3701BD2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5FFDC9-2A6F-1313-F165-0C11359662A1}"/>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5" name="Footer Placeholder 4">
            <a:extLst>
              <a:ext uri="{FF2B5EF4-FFF2-40B4-BE49-F238E27FC236}">
                <a16:creationId xmlns:a16="http://schemas.microsoft.com/office/drawing/2014/main" id="{5C2677E0-1D93-3784-A61F-FC6BDD358B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3C0CF3-0AD1-14B4-8730-EEAC1E352976}"/>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1845555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9A63D-F1D1-9A24-FD14-63035840C8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E2B8C9-3CCA-4C6B-4F31-8477927A61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ABA28-E504-0B92-B710-179FFA8EB407}"/>
              </a:ext>
            </a:extLst>
          </p:cNvPr>
          <p:cNvSpPr>
            <a:spLocks noGrp="1"/>
          </p:cNvSpPr>
          <p:nvPr>
            <p:ph type="dt" sz="half" idx="10"/>
          </p:nvPr>
        </p:nvSpPr>
        <p:spPr/>
        <p:txBody>
          <a:bodyPr/>
          <a:lstStyle/>
          <a:p>
            <a:fld id="{5E17DA91-D9C0-41AE-8186-65311F577C53}" type="datetimeFigureOut">
              <a:rPr lang="en-GB" smtClean="0"/>
              <a:t>13/03/2024</a:t>
            </a:fld>
            <a:endParaRPr lang="en-GB"/>
          </a:p>
        </p:txBody>
      </p:sp>
      <p:sp>
        <p:nvSpPr>
          <p:cNvPr id="5" name="Footer Placeholder 4">
            <a:extLst>
              <a:ext uri="{FF2B5EF4-FFF2-40B4-BE49-F238E27FC236}">
                <a16:creationId xmlns:a16="http://schemas.microsoft.com/office/drawing/2014/main" id="{9C4C6C05-1445-3040-F01F-67807F5CB7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AFFBF2-5A5C-4CFF-169D-8BB74D730199}"/>
              </a:ext>
            </a:extLst>
          </p:cNvPr>
          <p:cNvSpPr>
            <a:spLocks noGrp="1"/>
          </p:cNvSpPr>
          <p:nvPr>
            <p:ph type="sldNum" sz="quarter" idx="12"/>
          </p:nvPr>
        </p:nvSpPr>
        <p:spPr/>
        <p:txBody>
          <a:bodyPr/>
          <a:lstStyle/>
          <a:p>
            <a:fld id="{B2B24C27-15B6-4750-80DE-D6BE980616DA}" type="slidenum">
              <a:rPr lang="en-GB" smtClean="0"/>
              <a:t>‹#›</a:t>
            </a:fld>
            <a:endParaRPr lang="en-GB"/>
          </a:p>
        </p:txBody>
      </p:sp>
    </p:spTree>
    <p:extLst>
      <p:ext uri="{BB962C8B-B14F-4D97-AF65-F5344CB8AC3E}">
        <p14:creationId xmlns:p14="http://schemas.microsoft.com/office/powerpoint/2010/main" val="94586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7574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3505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446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062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774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0716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918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3141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AB60E-CF21-4056-D6EA-EE28B43A2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9DF98-C06C-2EE0-C72A-C010EA80B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0273F6-7010-E8FC-0113-A726F6EF3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17DA91-D9C0-41AE-8186-65311F577C53}" type="datetimeFigureOut">
              <a:rPr lang="en-GB" smtClean="0"/>
              <a:t>13/03/2024</a:t>
            </a:fld>
            <a:endParaRPr lang="en-GB"/>
          </a:p>
        </p:txBody>
      </p:sp>
      <p:sp>
        <p:nvSpPr>
          <p:cNvPr id="5" name="Footer Placeholder 4">
            <a:extLst>
              <a:ext uri="{FF2B5EF4-FFF2-40B4-BE49-F238E27FC236}">
                <a16:creationId xmlns:a16="http://schemas.microsoft.com/office/drawing/2014/main" id="{CBDD1660-1B39-226F-9AC0-E06928F1F3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34FFE2C-F9AB-CBF0-7B70-7A5E179AA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B24C27-15B6-4750-80DE-D6BE980616DA}" type="slidenum">
              <a:rPr lang="en-GB" smtClean="0"/>
              <a:t>‹#›</a:t>
            </a:fld>
            <a:endParaRPr lang="en-GB"/>
          </a:p>
        </p:txBody>
      </p:sp>
    </p:spTree>
    <p:extLst>
      <p:ext uri="{BB962C8B-B14F-4D97-AF65-F5344CB8AC3E}">
        <p14:creationId xmlns:p14="http://schemas.microsoft.com/office/powerpoint/2010/main" val="106537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odrigotenorio.com.br/2017/11/as-coligacoes-acabaram.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EB8E6A76-1ED1-D6FB-3855-82FAB1F01307}"/>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t="34166" r="-1" b="17673"/>
          <a:stretch/>
        </p:blipFill>
        <p:spPr>
          <a:xfrm flipH="1">
            <a:off x="4547937" y="-5"/>
            <a:ext cx="7644062" cy="3681406"/>
          </a:xfrm>
          <a:prstGeom prst="rect">
            <a:avLst/>
          </a:prstGeom>
        </p:spPr>
      </p:pic>
      <p:pic>
        <p:nvPicPr>
          <p:cNvPr id="3" name="Content Placeholder 2" descr="A black text on a white background&#10;&#10;Description automatically generated">
            <a:extLst>
              <a:ext uri="{FF2B5EF4-FFF2-40B4-BE49-F238E27FC236}">
                <a16:creationId xmlns:a16="http://schemas.microsoft.com/office/drawing/2014/main" id="{6C75FDB7-A4CF-5178-3400-25B84950853A}"/>
              </a:ext>
            </a:extLst>
          </p:cNvPr>
          <p:cNvPicPr>
            <a:picLocks noChangeAspect="1"/>
          </p:cNvPicPr>
          <p:nvPr/>
        </p:nvPicPr>
        <p:blipFill rotWithShape="1">
          <a:blip r:embed="rId4"/>
          <a:srcRect t="464" r="-1" b="-1"/>
          <a:stretch/>
        </p:blipFill>
        <p:spPr>
          <a:xfrm>
            <a:off x="4547938" y="3681409"/>
            <a:ext cx="7644062" cy="3176595"/>
          </a:xfrm>
          <a:prstGeom prst="rect">
            <a:avLst/>
          </a:prstGeom>
        </p:spPr>
      </p:pic>
      <p:sp>
        <p:nvSpPr>
          <p:cNvPr id="61" name="Rectangle 6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9F60B-7A39-000E-EF62-8366EEF37A43}"/>
              </a:ext>
            </a:extLst>
          </p:cNvPr>
          <p:cNvSpPr>
            <a:spLocks noGrp="1"/>
          </p:cNvSpPr>
          <p:nvPr>
            <p:ph type="title"/>
          </p:nvPr>
        </p:nvSpPr>
        <p:spPr>
          <a:xfrm>
            <a:off x="838200" y="1115219"/>
            <a:ext cx="5395912" cy="2387600"/>
          </a:xfrm>
        </p:spPr>
        <p:txBody>
          <a:bodyPr vert="horz" lIns="91440" tIns="45720" rIns="91440" bIns="45720" rtlCol="0" anchor="b">
            <a:normAutofit/>
          </a:bodyPr>
          <a:lstStyle/>
          <a:p>
            <a:r>
              <a:rPr lang="en-US" sz="5000" kern="1200">
                <a:solidFill>
                  <a:schemeClr val="bg1"/>
                </a:solidFill>
                <a:latin typeface="+mj-lt"/>
                <a:ea typeface="+mj-ea"/>
                <a:cs typeface="+mj-cs"/>
              </a:rPr>
              <a:t>THE LONG GAME</a:t>
            </a:r>
            <a:r>
              <a:rPr lang="en-US" sz="5000" kern="1200" dirty="0">
                <a:solidFill>
                  <a:schemeClr val="bg1"/>
                </a:solidFill>
                <a:latin typeface="+mj-lt"/>
                <a:ea typeface="+mj-ea"/>
                <a:cs typeface="+mj-cs"/>
              </a:rPr>
              <a:t> </a:t>
            </a:r>
          </a:p>
        </p:txBody>
      </p:sp>
      <p:cxnSp>
        <p:nvCxnSpPr>
          <p:cNvPr id="63" name="Straight Connector 6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45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31DE73-D8C7-B597-36E5-68BF30B47A8A}"/>
              </a:ext>
            </a:extLst>
          </p:cNvPr>
          <p:cNvSpPr>
            <a:spLocks noGrp="1"/>
          </p:cNvSpPr>
          <p:nvPr>
            <p:ph type="title"/>
          </p:nvPr>
        </p:nvSpPr>
        <p:spPr>
          <a:xfrm>
            <a:off x="804672" y="1412489"/>
            <a:ext cx="2871095" cy="2127124"/>
          </a:xfrm>
        </p:spPr>
        <p:txBody>
          <a:bodyPr vert="horz" lIns="91440" tIns="45720" rIns="91440" bIns="45720" rtlCol="0" anchor="t">
            <a:normAutofit/>
          </a:bodyPr>
          <a:lstStyle/>
          <a:p>
            <a:r>
              <a:rPr lang="en-US" sz="3600" kern="1200" dirty="0">
                <a:solidFill>
                  <a:schemeClr val="bg1"/>
                </a:solidFill>
                <a:latin typeface="+mj-lt"/>
                <a:ea typeface="+mj-ea"/>
                <a:cs typeface="+mj-cs"/>
              </a:rPr>
              <a:t>Quotes from </a:t>
            </a:r>
            <a:r>
              <a:rPr lang="en-US" sz="3600" dirty="0">
                <a:solidFill>
                  <a:schemeClr val="bg1"/>
                </a:solidFill>
              </a:rPr>
              <a:t>teachers </a:t>
            </a:r>
            <a:endParaRPr lang="en-US" sz="36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E7A1D931-54D3-E68C-1516-D4BEF567F31B}"/>
              </a:ext>
            </a:extLst>
          </p:cNvPr>
          <p:cNvSpPr>
            <a:spLocks noGrp="1"/>
          </p:cNvSpPr>
          <p:nvPr>
            <p:ph idx="1"/>
          </p:nvPr>
        </p:nvSpPr>
        <p:spPr>
          <a:xfrm>
            <a:off x="5198993" y="1412489"/>
            <a:ext cx="2926080" cy="4363844"/>
          </a:xfrm>
        </p:spPr>
        <p:txBody>
          <a:bodyPr vert="horz" lIns="91440" tIns="45720" rIns="91440" bIns="45720" rtlCol="0" anchor="t">
            <a:normAutofit/>
          </a:bodyPr>
          <a:lstStyle/>
          <a:p>
            <a:pPr marL="0" indent="0">
              <a:buNone/>
            </a:pPr>
            <a:r>
              <a:rPr lang="en-US" sz="1700" dirty="0"/>
              <a:t> “Our kids were fascinated by your story and have taken a vitally important message from your story”</a:t>
            </a:r>
          </a:p>
          <a:p>
            <a:endParaRPr lang="en-US" sz="1700"/>
          </a:p>
          <a:p>
            <a:pPr marL="0" indent="0">
              <a:buNone/>
            </a:pPr>
            <a:r>
              <a:rPr lang="en-US" sz="1700" dirty="0"/>
              <a:t> “Yesterday was one of the most powerful bits of PHSE we've done in our school for a long time”</a:t>
            </a:r>
            <a:endParaRPr lang="en-US" sz="1700" dirty="0">
              <a:ea typeface="Calibri"/>
              <a:cs typeface="Calibri"/>
            </a:endParaRPr>
          </a:p>
          <a:p>
            <a:endParaRPr lang="en-US" sz="1700"/>
          </a:p>
          <a:p>
            <a:pPr marL="0" indent="0">
              <a:buNone/>
            </a:pPr>
            <a:r>
              <a:rPr lang="en-US" sz="1700" dirty="0"/>
              <a:t>“What was really interesting was after the long game session our lesson removals for disruptive behavior were down by 45%”</a:t>
            </a:r>
            <a:endParaRPr lang="en-US" sz="1700" dirty="0">
              <a:ea typeface="Calibri"/>
              <a:cs typeface="Calibri"/>
            </a:endParaRPr>
          </a:p>
        </p:txBody>
      </p:sp>
      <p:sp>
        <p:nvSpPr>
          <p:cNvPr id="4" name="TextBox 3">
            <a:extLst>
              <a:ext uri="{FF2B5EF4-FFF2-40B4-BE49-F238E27FC236}">
                <a16:creationId xmlns:a16="http://schemas.microsoft.com/office/drawing/2014/main" id="{C08C930F-F6C6-0D9B-EC10-ACA5F56C4BA4}"/>
              </a:ext>
            </a:extLst>
          </p:cNvPr>
          <p:cNvSpPr txBox="1"/>
          <p:nvPr/>
        </p:nvSpPr>
        <p:spPr>
          <a:xfrm>
            <a:off x="8451604" y="1412489"/>
            <a:ext cx="2926080" cy="4363844"/>
          </a:xfrm>
          <a:prstGeom prst="rect">
            <a:avLst/>
          </a:prstGeom>
        </p:spPr>
        <p:txBody>
          <a:bodyPr vert="horz" lIns="91440" tIns="45720" rIns="91440" bIns="45720" rtlCol="0" anchor="t">
            <a:normAutofit/>
          </a:bodyPr>
          <a:lstStyle/>
          <a:p>
            <a:pPr>
              <a:lnSpc>
                <a:spcPct val="90000"/>
              </a:lnSpc>
              <a:spcAft>
                <a:spcPts val="600"/>
              </a:spcAft>
            </a:pPr>
            <a:r>
              <a:rPr lang="en-US" sz="1700" dirty="0"/>
              <a:t>“ I found your presentation to be extremely thought provoking and raising awareness in a way I have never experienced before. Keep up the amazing work.”</a:t>
            </a:r>
          </a:p>
          <a:p>
            <a:pPr indent="-228600">
              <a:lnSpc>
                <a:spcPct val="90000"/>
              </a:lnSpc>
              <a:spcAft>
                <a:spcPts val="600"/>
              </a:spcAft>
              <a:buFont typeface="Arial" panose="020B0604020202020204" pitchFamily="34" charset="0"/>
              <a:buChar char="•"/>
            </a:pPr>
            <a:endParaRPr lang="en-US" sz="1700"/>
          </a:p>
          <a:p>
            <a:pPr>
              <a:lnSpc>
                <a:spcPct val="90000"/>
              </a:lnSpc>
              <a:spcAft>
                <a:spcPts val="600"/>
              </a:spcAft>
            </a:pPr>
            <a:r>
              <a:rPr lang="en-US" sz="1700" dirty="0"/>
              <a:t>“No need to improve. One of the best presentations and sessions I have ever attended”</a:t>
            </a:r>
            <a:endParaRPr lang="en-US" sz="1700" dirty="0">
              <a:ea typeface="Calibri"/>
              <a:cs typeface="Calibri"/>
            </a:endParaRPr>
          </a:p>
          <a:p>
            <a:pPr indent="-228600">
              <a:lnSpc>
                <a:spcPct val="90000"/>
              </a:lnSpc>
              <a:spcAft>
                <a:spcPts val="600"/>
              </a:spcAft>
              <a:buFont typeface="Arial" panose="020B0604020202020204" pitchFamily="34" charset="0"/>
              <a:buChar char="•"/>
            </a:pPr>
            <a:endParaRPr lang="en-US" sz="1700"/>
          </a:p>
          <a:p>
            <a:pPr>
              <a:lnSpc>
                <a:spcPct val="90000"/>
              </a:lnSpc>
              <a:spcAft>
                <a:spcPts val="600"/>
              </a:spcAft>
            </a:pPr>
            <a:r>
              <a:rPr lang="en-US" sz="1700" dirty="0"/>
              <a:t>“You are a true inspiration and the work you are doing is and will continue to make a huge difference”</a:t>
            </a:r>
            <a:endParaRPr lang="en-US" sz="1700" dirty="0">
              <a:ea typeface="Calibri"/>
              <a:cs typeface="Calibri"/>
            </a:endParaRPr>
          </a:p>
        </p:txBody>
      </p:sp>
    </p:spTree>
    <p:extLst>
      <p:ext uri="{BB962C8B-B14F-4D97-AF65-F5344CB8AC3E}">
        <p14:creationId xmlns:p14="http://schemas.microsoft.com/office/powerpoint/2010/main" val="25423347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6B33-168F-5F80-ED93-FFFB466A6A12}"/>
              </a:ext>
            </a:extLst>
          </p:cNvPr>
          <p:cNvSpPr>
            <a:spLocks noGrp="1"/>
          </p:cNvSpPr>
          <p:nvPr>
            <p:ph type="title"/>
          </p:nvPr>
        </p:nvSpPr>
        <p:spPr/>
        <p:txBody>
          <a:bodyPr/>
          <a:lstStyle/>
          <a:p>
            <a:r>
              <a:rPr lang="en-GB" b="1" i="1" dirty="0"/>
              <a:t>Quotes from the young people</a:t>
            </a:r>
            <a:endParaRPr lang="en-GB" b="1" i="1">
              <a:ea typeface="Calibri Light"/>
              <a:cs typeface="Calibri Light"/>
            </a:endParaRPr>
          </a:p>
        </p:txBody>
      </p:sp>
      <p:sp>
        <p:nvSpPr>
          <p:cNvPr id="3" name="Content Placeholder 2">
            <a:extLst>
              <a:ext uri="{FF2B5EF4-FFF2-40B4-BE49-F238E27FC236}">
                <a16:creationId xmlns:a16="http://schemas.microsoft.com/office/drawing/2014/main" id="{88A52C0D-BD01-9614-4C4C-AA3F23ECC90A}"/>
              </a:ext>
            </a:extLst>
          </p:cNvPr>
          <p:cNvSpPr>
            <a:spLocks noGrp="1"/>
          </p:cNvSpPr>
          <p:nvPr>
            <p:ph idx="1"/>
          </p:nvPr>
        </p:nvSpPr>
        <p:spPr>
          <a:xfrm>
            <a:off x="553720" y="1690688"/>
            <a:ext cx="5115560" cy="4802187"/>
          </a:xfrm>
        </p:spPr>
        <p:txBody>
          <a:bodyPr vert="horz" lIns="91440" tIns="45720" rIns="91440" bIns="45720" rtlCol="0" anchor="t">
            <a:normAutofit fontScale="92500" lnSpcReduction="10000"/>
          </a:bodyPr>
          <a:lstStyle/>
          <a:p>
            <a:pPr marL="0" indent="0">
              <a:buNone/>
            </a:pPr>
            <a:r>
              <a:rPr lang="en-GB" sz="2400" dirty="0"/>
              <a:t>“You did really well to get yourself out of working for a county line and your discussion on exploitation was very valuable”</a:t>
            </a:r>
          </a:p>
          <a:p>
            <a:pPr marL="0" indent="0">
              <a:buNone/>
            </a:pPr>
            <a:endParaRPr lang="en-GB" sz="2400"/>
          </a:p>
          <a:p>
            <a:pPr marL="0" indent="0">
              <a:buNone/>
            </a:pPr>
            <a:r>
              <a:rPr lang="en-GB" sz="2400" dirty="0"/>
              <a:t>“Adam. Beyond excellent. You are extremely eloquent. It was an absolute engrossing prestation”</a:t>
            </a:r>
            <a:endParaRPr lang="en-GB" sz="2400" dirty="0">
              <a:ea typeface="Calibri"/>
              <a:cs typeface="Calibri"/>
            </a:endParaRPr>
          </a:p>
          <a:p>
            <a:pPr marL="0" indent="0">
              <a:buNone/>
            </a:pPr>
            <a:endParaRPr lang="en-GB" sz="2400"/>
          </a:p>
          <a:p>
            <a:pPr marL="0" indent="0">
              <a:buNone/>
            </a:pPr>
            <a:r>
              <a:rPr lang="en-GB" sz="2400" dirty="0"/>
              <a:t>“I have learned things I didn’t know before and I feel more aware and comfortable being able to relate to some of your personal experiences. You have an inspirational powerful story. The more people you tell the better”</a:t>
            </a:r>
            <a:endParaRPr lang="en-GB" sz="2400" dirty="0">
              <a:ea typeface="Calibri"/>
              <a:cs typeface="Calibri"/>
            </a:endParaRPr>
          </a:p>
          <a:p>
            <a:pPr marL="0" indent="0">
              <a:buNone/>
            </a:pPr>
            <a:endParaRPr lang="en-GB"/>
          </a:p>
          <a:p>
            <a:pPr marL="0" indent="0">
              <a:buNone/>
            </a:pPr>
            <a:endParaRPr lang="en-GB"/>
          </a:p>
        </p:txBody>
      </p:sp>
      <p:sp>
        <p:nvSpPr>
          <p:cNvPr id="4" name="TextBox 3">
            <a:extLst>
              <a:ext uri="{FF2B5EF4-FFF2-40B4-BE49-F238E27FC236}">
                <a16:creationId xmlns:a16="http://schemas.microsoft.com/office/drawing/2014/main" id="{68E69056-B405-DFDF-D690-B491C8334390}"/>
              </a:ext>
            </a:extLst>
          </p:cNvPr>
          <p:cNvSpPr txBox="1"/>
          <p:nvPr/>
        </p:nvSpPr>
        <p:spPr>
          <a:xfrm>
            <a:off x="6096000" y="1584960"/>
            <a:ext cx="5410200" cy="6155531"/>
          </a:xfrm>
          <a:prstGeom prst="rect">
            <a:avLst/>
          </a:prstGeom>
          <a:noFill/>
        </p:spPr>
        <p:txBody>
          <a:bodyPr wrap="square" lIns="91440" tIns="45720" rIns="91440" bIns="45720" rtlCol="0" anchor="t">
            <a:spAutoFit/>
          </a:bodyPr>
          <a:lstStyle/>
          <a:p>
            <a:r>
              <a:rPr lang="en-GB" sz="1600" b="0" i="0" dirty="0">
                <a:solidFill>
                  <a:srgbClr val="212121"/>
                </a:solidFill>
                <a:effectLst/>
                <a:latin typeface="Arial"/>
                <a:cs typeface="Arial"/>
              </a:rPr>
              <a:t>“ </a:t>
            </a:r>
            <a:r>
              <a:rPr lang="en-GB" sz="1600" b="1" i="0" dirty="0">
                <a:solidFill>
                  <a:srgbClr val="212121"/>
                </a:solidFill>
                <a:effectLst/>
                <a:latin typeface="Arial"/>
                <a:cs typeface="Arial"/>
              </a:rPr>
              <a:t>I would have like to have heard more about you now and what your plans are for the future. Your presentation was very clear, honest and transparent. You answered difficult questions what most people would have avoided”</a:t>
            </a:r>
          </a:p>
          <a:p>
            <a:endParaRPr lang="en-GB" sz="1600" b="1">
              <a:solidFill>
                <a:srgbClr val="212121"/>
              </a:solidFill>
              <a:latin typeface="Arial" panose="020B0604020202020204" pitchFamily="34" charset="0"/>
            </a:endParaRPr>
          </a:p>
          <a:p>
            <a:r>
              <a:rPr lang="en-GB" sz="1600" b="1" i="0" dirty="0">
                <a:solidFill>
                  <a:srgbClr val="212121"/>
                </a:solidFill>
                <a:effectLst/>
                <a:latin typeface="Arial"/>
                <a:cs typeface="Arial"/>
              </a:rPr>
              <a:t>“Raw and honest I wanted to hear more</a:t>
            </a:r>
            <a:r>
              <a:rPr lang="en-GB" sz="1600" b="1" dirty="0">
                <a:solidFill>
                  <a:srgbClr val="212121"/>
                </a:solidFill>
                <a:latin typeface="Arial"/>
                <a:cs typeface="Arial"/>
              </a:rPr>
              <a:t>" </a:t>
            </a:r>
            <a:endParaRPr lang="en-GB" sz="1600" b="1" i="0" dirty="0">
              <a:solidFill>
                <a:srgbClr val="212121"/>
              </a:solidFill>
              <a:effectLst/>
              <a:latin typeface="Arial" panose="020B0604020202020204" pitchFamily="34" charset="0"/>
              <a:cs typeface="Arial"/>
            </a:endParaRPr>
          </a:p>
          <a:p>
            <a:pPr algn="l"/>
            <a:endParaRPr lang="en-GB" sz="1600" b="1">
              <a:solidFill>
                <a:srgbClr val="212121"/>
              </a:solidFill>
              <a:latin typeface="Arial" panose="020B0604020202020204" pitchFamily="34" charset="0"/>
            </a:endParaRPr>
          </a:p>
          <a:p>
            <a:r>
              <a:rPr lang="en-GB" sz="1600" b="1" dirty="0">
                <a:solidFill>
                  <a:srgbClr val="212121"/>
                </a:solidFill>
                <a:latin typeface="Arial"/>
                <a:cs typeface="Arial"/>
              </a:rPr>
              <a:t>"</a:t>
            </a:r>
            <a:r>
              <a:rPr lang="en-GB" sz="1600" b="1" i="0" dirty="0">
                <a:solidFill>
                  <a:srgbClr val="212121"/>
                </a:solidFill>
                <a:effectLst/>
                <a:latin typeface="Arial"/>
                <a:cs typeface="Arial"/>
              </a:rPr>
              <a:t>You confirmed</a:t>
            </a:r>
            <a:r>
              <a:rPr lang="en-GB" sz="1600" b="1" dirty="0">
                <a:solidFill>
                  <a:srgbClr val="212121"/>
                </a:solidFill>
                <a:latin typeface="Arial"/>
                <a:cs typeface="Arial"/>
              </a:rPr>
              <a:t> </a:t>
            </a:r>
            <a:r>
              <a:rPr lang="en-GB" sz="1600" b="1" i="0" dirty="0">
                <a:solidFill>
                  <a:srgbClr val="212121"/>
                </a:solidFill>
                <a:effectLst/>
                <a:latin typeface="Arial"/>
                <a:cs typeface="Arial"/>
              </a:rPr>
              <a:t> that anyone can be one a victim of grooming. Thank you!”</a:t>
            </a:r>
          </a:p>
          <a:p>
            <a:pPr algn="l"/>
            <a:endParaRPr lang="en-GB" sz="1600" b="1">
              <a:solidFill>
                <a:srgbClr val="212121"/>
              </a:solidFill>
              <a:latin typeface="Arial" panose="020B0604020202020204" pitchFamily="34" charset="0"/>
            </a:endParaRPr>
          </a:p>
          <a:p>
            <a:pPr algn="l"/>
            <a:r>
              <a:rPr lang="en-GB" sz="1600" b="1" i="0" dirty="0">
                <a:solidFill>
                  <a:srgbClr val="212121"/>
                </a:solidFill>
                <a:effectLst/>
                <a:latin typeface="Arial"/>
                <a:cs typeface="Arial"/>
              </a:rPr>
              <a:t>“Compelling and moving journey you shared with us. It was a difficult experience to recount and for us to hear, but you confidently balanced very graphic, real details and stages with sensitively whilst giving practical advice.</a:t>
            </a:r>
          </a:p>
          <a:p>
            <a:pPr algn="l"/>
            <a:endParaRPr lang="en-GB" sz="1600" b="1">
              <a:solidFill>
                <a:srgbClr val="212121"/>
              </a:solidFill>
              <a:latin typeface="Arial" panose="020B0604020202020204" pitchFamily="34" charset="0"/>
            </a:endParaRPr>
          </a:p>
          <a:p>
            <a:r>
              <a:rPr lang="en-GB" sz="1600" b="1" dirty="0">
                <a:solidFill>
                  <a:srgbClr val="212121"/>
                </a:solidFill>
                <a:latin typeface="Arial"/>
                <a:cs typeface="Arial"/>
              </a:rPr>
              <a:t> </a:t>
            </a:r>
            <a:r>
              <a:rPr lang="en-GB" sz="1600" b="1" i="0" dirty="0">
                <a:solidFill>
                  <a:srgbClr val="212121"/>
                </a:solidFill>
                <a:effectLst/>
                <a:latin typeface="Arial"/>
                <a:cs typeface="Arial"/>
              </a:rPr>
              <a:t>“</a:t>
            </a:r>
            <a:r>
              <a:rPr lang="en-GB" sz="1600" b="1" dirty="0">
                <a:solidFill>
                  <a:srgbClr val="212121"/>
                </a:solidFill>
                <a:latin typeface="Arial"/>
                <a:cs typeface="Arial"/>
              </a:rPr>
              <a:t>You are </a:t>
            </a:r>
            <a:r>
              <a:rPr lang="en-GB" sz="1600" b="1" i="0" dirty="0">
                <a:solidFill>
                  <a:srgbClr val="212121"/>
                </a:solidFill>
                <a:effectLst/>
                <a:latin typeface="Arial"/>
                <a:cs typeface="Arial"/>
              </a:rPr>
              <a:t>incredibly brave and you had us all captivated. I</a:t>
            </a:r>
            <a:r>
              <a:rPr lang="en-GB" sz="1600" b="1" dirty="0">
                <a:solidFill>
                  <a:srgbClr val="212121"/>
                </a:solidFill>
                <a:latin typeface="Arial"/>
                <a:cs typeface="Arial"/>
              </a:rPr>
              <a:t> </a:t>
            </a:r>
            <a:r>
              <a:rPr lang="en-GB" sz="1600" b="1" i="0" dirty="0">
                <a:solidFill>
                  <a:srgbClr val="212121"/>
                </a:solidFill>
                <a:effectLst/>
                <a:latin typeface="Arial"/>
                <a:cs typeface="Arial"/>
              </a:rPr>
              <a:t> was very impressed with your strength</a:t>
            </a:r>
            <a:r>
              <a:rPr lang="en-GB" b="1" i="0" dirty="0">
                <a:solidFill>
                  <a:srgbClr val="212121"/>
                </a:solidFill>
                <a:effectLst/>
                <a:latin typeface="Arial"/>
                <a:cs typeface="Arial"/>
              </a:rPr>
              <a:t>.”</a:t>
            </a:r>
            <a:br>
              <a:rPr lang="en-GB" b="1" i="0" dirty="0">
                <a:effectLst/>
                <a:latin typeface="Arial" panose="020B0604020202020204" pitchFamily="34" charset="0"/>
              </a:rPr>
            </a:br>
            <a:endParaRPr lang="en-GB" b="1" i="0">
              <a:solidFill>
                <a:srgbClr val="222222"/>
              </a:solidFill>
              <a:effectLst/>
              <a:latin typeface="Arial" panose="020B0604020202020204" pitchFamily="34" charset="0"/>
            </a:endParaRPr>
          </a:p>
          <a:p>
            <a:br>
              <a:rPr lang="en-GB" dirty="0"/>
            </a:br>
            <a:endParaRPr lang="en-GB">
              <a:solidFill>
                <a:srgbClr val="212121"/>
              </a:solidFill>
              <a:latin typeface="Arial" panose="020B0604020202020204" pitchFamily="34" charset="0"/>
            </a:endParaRPr>
          </a:p>
          <a:p>
            <a:endParaRPr lang="en-GB"/>
          </a:p>
        </p:txBody>
      </p:sp>
    </p:spTree>
    <p:extLst>
      <p:ext uri="{BB962C8B-B14F-4D97-AF65-F5344CB8AC3E}">
        <p14:creationId xmlns:p14="http://schemas.microsoft.com/office/powerpoint/2010/main" val="150103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FD0BCF-CEC8-198E-8FA1-AD16B2C79675}"/>
              </a:ext>
            </a:extLst>
          </p:cNvPr>
          <p:cNvSpPr>
            <a:spLocks noGrp="1"/>
          </p:cNvSpPr>
          <p:nvPr>
            <p:ph type="title"/>
          </p:nvPr>
        </p:nvSpPr>
        <p:spPr>
          <a:xfrm>
            <a:off x="686834" y="1153572"/>
            <a:ext cx="3200400" cy="4461163"/>
          </a:xfrm>
        </p:spPr>
        <p:txBody>
          <a:bodyPr>
            <a:normAutofit/>
          </a:bodyPr>
          <a:lstStyle/>
          <a:p>
            <a:r>
              <a:rPr lang="en-GB" b="1">
                <a:solidFill>
                  <a:srgbClr val="FFFFFF"/>
                </a:solidFill>
              </a:rPr>
              <a:t>The Long Game statistics</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4EC5B0-B24A-5D74-5F6C-2725D4B1FAB1}"/>
              </a:ext>
            </a:extLst>
          </p:cNvPr>
          <p:cNvSpPr>
            <a:spLocks noGrp="1"/>
          </p:cNvSpPr>
          <p:nvPr>
            <p:ph idx="1"/>
          </p:nvPr>
        </p:nvSpPr>
        <p:spPr>
          <a:xfrm>
            <a:off x="4167908" y="388144"/>
            <a:ext cx="8074891" cy="5788819"/>
          </a:xfrm>
        </p:spPr>
        <p:txBody>
          <a:bodyPr vert="horz" lIns="91440" tIns="45720" rIns="91440" bIns="45720" rtlCol="0" anchor="ctr">
            <a:normAutofit/>
          </a:bodyPr>
          <a:lstStyle/>
          <a:p>
            <a:pPr marL="0" indent="0">
              <a:buNone/>
            </a:pPr>
            <a:endParaRPr lang="en-GB" sz="1500"/>
          </a:p>
          <a:p>
            <a:pPr marL="0" indent="0">
              <a:buNone/>
            </a:pPr>
            <a:r>
              <a:rPr lang="en-GB" sz="2000" b="1" dirty="0"/>
              <a:t>60%</a:t>
            </a:r>
            <a:r>
              <a:rPr lang="en-GB" sz="1500" b="1" dirty="0"/>
              <a:t>  </a:t>
            </a:r>
            <a:r>
              <a:rPr lang="en-GB" sz="2000" b="1" dirty="0"/>
              <a:t>Of young people said The Long Game has encouraged them to think about the benefits of delayed gratification </a:t>
            </a:r>
            <a:endParaRPr lang="en-GB" sz="2000" b="1">
              <a:ea typeface="Calibri"/>
              <a:cs typeface="Calibri"/>
            </a:endParaRPr>
          </a:p>
          <a:p>
            <a:pPr marL="0" indent="0">
              <a:buNone/>
            </a:pPr>
            <a:endParaRPr lang="en-GB" sz="1500" b="1"/>
          </a:p>
          <a:p>
            <a:pPr marL="0" indent="0">
              <a:buNone/>
            </a:pPr>
            <a:r>
              <a:rPr lang="en-GB" sz="2000" b="1" dirty="0"/>
              <a:t>97% Said they</a:t>
            </a:r>
            <a:r>
              <a:rPr lang="en-GB" sz="1500" b="1" dirty="0"/>
              <a:t> </a:t>
            </a:r>
            <a:r>
              <a:rPr lang="en-GB" sz="2000" b="1" dirty="0"/>
              <a:t>left with a better understanding of debt bondage</a:t>
            </a:r>
            <a:endParaRPr lang="en-GB" sz="2000" b="1">
              <a:ea typeface="Calibri"/>
              <a:cs typeface="Calibri"/>
            </a:endParaRPr>
          </a:p>
          <a:p>
            <a:pPr marL="0" indent="0">
              <a:buNone/>
            </a:pPr>
            <a:endParaRPr lang="en-GB" sz="1500" b="1"/>
          </a:p>
          <a:p>
            <a:pPr marL="0" indent="0">
              <a:buNone/>
            </a:pPr>
            <a:r>
              <a:rPr lang="en-GB" sz="2000" b="1" dirty="0"/>
              <a:t>70%</a:t>
            </a:r>
            <a:r>
              <a:rPr lang="en-GB" sz="1500" b="1" dirty="0"/>
              <a:t>  </a:t>
            </a:r>
            <a:r>
              <a:rPr lang="en-GB" sz="2000" b="1" dirty="0"/>
              <a:t>Said they had a better understanding of warning signs of grooming </a:t>
            </a:r>
            <a:endParaRPr lang="en-GB" sz="2000" b="1" dirty="0">
              <a:ea typeface="Calibri"/>
              <a:cs typeface="Calibri"/>
            </a:endParaRPr>
          </a:p>
          <a:p>
            <a:pPr marL="0" indent="0">
              <a:buNone/>
            </a:pPr>
            <a:endParaRPr lang="en-GB" sz="1500" b="1"/>
          </a:p>
          <a:p>
            <a:pPr marL="0" indent="0">
              <a:buNone/>
            </a:pPr>
            <a:r>
              <a:rPr lang="en-GB" sz="2000" b="1" dirty="0"/>
              <a:t>77%  Said they would recognise the signs of being trapped</a:t>
            </a:r>
            <a:endParaRPr lang="en-GB" sz="2000" b="1" dirty="0">
              <a:ea typeface="Calibri"/>
              <a:cs typeface="Calibri"/>
            </a:endParaRPr>
          </a:p>
          <a:p>
            <a:pPr marL="0" indent="0">
              <a:buNone/>
            </a:pPr>
            <a:endParaRPr lang="en-GB" sz="1500" b="1"/>
          </a:p>
          <a:p>
            <a:pPr marL="0" indent="0">
              <a:buNone/>
            </a:pPr>
            <a:r>
              <a:rPr lang="en-GB" sz="2000" b="1" dirty="0"/>
              <a:t>78% Have a better understanding of the warning signs of being exploited</a:t>
            </a:r>
            <a:endParaRPr lang="en-GB" sz="2000" b="1">
              <a:ea typeface="Calibri"/>
              <a:cs typeface="Calibri"/>
            </a:endParaRPr>
          </a:p>
          <a:p>
            <a:pPr marL="0" indent="0">
              <a:buNone/>
            </a:pPr>
            <a:endParaRPr lang="en-GB" sz="2000" b="1" dirty="0">
              <a:ea typeface="Calibri"/>
              <a:cs typeface="Calibri"/>
            </a:endParaRPr>
          </a:p>
          <a:p>
            <a:pPr marL="0" indent="0">
              <a:buNone/>
            </a:pPr>
            <a:r>
              <a:rPr lang="en-GB" sz="2000" b="1" dirty="0"/>
              <a:t>71%</a:t>
            </a:r>
            <a:r>
              <a:rPr lang="en-GB" sz="1500" b="1" dirty="0"/>
              <a:t> </a:t>
            </a:r>
            <a:r>
              <a:rPr lang="en-GB" sz="2000" b="1" dirty="0"/>
              <a:t>Have a better understanding of the connections with child exploitation and organised crime </a:t>
            </a:r>
            <a:endParaRPr lang="en-GB" sz="2000" b="1" dirty="0">
              <a:ea typeface="Calibri"/>
              <a:cs typeface="Calibri"/>
            </a:endParaRPr>
          </a:p>
          <a:p>
            <a:pPr marL="0" indent="0">
              <a:buNone/>
            </a:pPr>
            <a:endParaRPr lang="en-GB" sz="1500" b="1"/>
          </a:p>
          <a:p>
            <a:pPr marL="0" indent="0">
              <a:buNone/>
            </a:pPr>
            <a:r>
              <a:rPr lang="en-GB" sz="2000" b="1" dirty="0"/>
              <a:t>9/10  Said they would recommend The Long Game to friends </a:t>
            </a:r>
            <a:endParaRPr lang="en-GB" sz="2000" b="1" dirty="0">
              <a:ea typeface="Calibri"/>
              <a:cs typeface="Calibri"/>
            </a:endParaRPr>
          </a:p>
          <a:p>
            <a:pPr marL="0" indent="0">
              <a:buNone/>
            </a:pPr>
            <a:endParaRPr lang="en-GB" sz="1500" b="1"/>
          </a:p>
          <a:p>
            <a:pPr marL="0" indent="0">
              <a:buNone/>
            </a:pPr>
            <a:endParaRPr lang="en-GB" sz="1500"/>
          </a:p>
        </p:txBody>
      </p:sp>
    </p:spTree>
    <p:extLst>
      <p:ext uri="{BB962C8B-B14F-4D97-AF65-F5344CB8AC3E}">
        <p14:creationId xmlns:p14="http://schemas.microsoft.com/office/powerpoint/2010/main" val="55726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5660F9-94D0-6269-E9A3-413C7B31CF75}"/>
              </a:ext>
            </a:extLst>
          </p:cNvPr>
          <p:cNvSpPr txBox="1"/>
          <p:nvPr/>
        </p:nvSpPr>
        <p:spPr>
          <a:xfrm>
            <a:off x="5235104" y="76775"/>
            <a:ext cx="7048335" cy="135959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Light" panose="020F0302020204030204"/>
                <a:ea typeface="+mn-ea"/>
                <a:cs typeface="+mn-cs"/>
              </a:rPr>
              <a:t>Early Warning signs that I was being groomed age 13</a:t>
            </a:r>
          </a:p>
        </p:txBody>
      </p:sp>
      <p:pic>
        <p:nvPicPr>
          <p:cNvPr id="4" name="Picture 3" descr="Abstract blurred public library with bookshelves">
            <a:extLst>
              <a:ext uri="{FF2B5EF4-FFF2-40B4-BE49-F238E27FC236}">
                <a16:creationId xmlns:a16="http://schemas.microsoft.com/office/drawing/2014/main" id="{BE50D5C2-0027-4CA6-4EF3-8682567C1D96}"/>
              </a:ext>
            </a:extLst>
          </p:cNvPr>
          <p:cNvPicPr>
            <a:picLocks noChangeAspect="1"/>
          </p:cNvPicPr>
          <p:nvPr/>
        </p:nvPicPr>
        <p:blipFill rotWithShape="1">
          <a:blip r:embed="rId3"/>
          <a:srcRect l="360" t="-420" r="32432" b="210"/>
          <a:stretch/>
        </p:blipFill>
        <p:spPr>
          <a:xfrm>
            <a:off x="-129375" y="10"/>
            <a:ext cx="5366980" cy="6872338"/>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TextBox 1">
            <a:extLst>
              <a:ext uri="{FF2B5EF4-FFF2-40B4-BE49-F238E27FC236}">
                <a16:creationId xmlns:a16="http://schemas.microsoft.com/office/drawing/2014/main" id="{E13D0FFB-2DD9-A3DE-6963-08B6DBB0CF63}"/>
              </a:ext>
            </a:extLst>
          </p:cNvPr>
          <p:cNvSpPr txBox="1"/>
          <p:nvPr/>
        </p:nvSpPr>
        <p:spPr>
          <a:xfrm>
            <a:off x="4267201" y="1522411"/>
            <a:ext cx="7917838" cy="5407466"/>
          </a:xfrm>
          <a:prstGeom prst="rect">
            <a:avLst/>
          </a:prstGeom>
        </p:spPr>
        <p:txBody>
          <a:bodyPr vert="horz" lIns="91440" tIns="45720" rIns="91440" bIns="45720" rtlCol="0" anchor="t">
            <a:normAutofit fontScale="77500" lnSpcReduction="20000"/>
          </a:bodyPr>
          <a:lstStyle/>
          <a:p>
            <a:pPr algn="ctr">
              <a:lnSpc>
                <a:spcPct val="90000"/>
              </a:lnSpc>
              <a:spcAft>
                <a:spcPts val="600"/>
              </a:spcAf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Arriving</a:t>
            </a:r>
            <a:r>
              <a:rPr lang="en-US" sz="2100" dirty="0">
                <a:solidFill>
                  <a:prstClr val="black"/>
                </a:solidFill>
                <a:latin typeface="Calibri" panose="020F0502020204030204"/>
              </a:rPr>
              <a:t> </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late for school</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Making bad friend choices</a:t>
            </a:r>
            <a:endParaRPr lang="en-US" sz="21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Smelling of weed</a:t>
            </a:r>
            <a:endParaRPr lang="en-US" sz="21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lnSpc>
                <a:spcPct val="90000"/>
              </a:lnSpc>
              <a:spcAft>
                <a:spcPts val="600"/>
              </a:spcAf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Hanging around with older people</a:t>
            </a:r>
            <a:r>
              <a:rPr lang="en-US" sz="2100" dirty="0">
                <a:solidFill>
                  <a:prstClr val="black"/>
                </a:solidFill>
                <a:latin typeface="Calibri" panose="020F0502020204030204"/>
              </a:rPr>
              <a:t> </a:t>
            </a:r>
            <a:endParaRPr lang="en-US" sz="21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My appearance changed</a:t>
            </a:r>
            <a:endParaRPr lang="en-US" sz="21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lnSpc>
                <a:spcPct val="90000"/>
              </a:lnSpc>
              <a:spcAft>
                <a:spcPts val="600"/>
              </a:spcAf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My </a:t>
            </a:r>
            <a:r>
              <a:rPr lang="en-US" sz="2100" dirty="0">
                <a:solidFill>
                  <a:prstClr val="black"/>
                </a:solidFill>
                <a:latin typeface="Calibri" panose="020F0502020204030204"/>
              </a:rPr>
              <a:t>friends were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linked to drugs</a:t>
            </a:r>
            <a:r>
              <a:rPr lang="en-US" sz="2100" dirty="0">
                <a:solidFill>
                  <a:prstClr val="black"/>
                </a:solidFill>
                <a:latin typeface="Calibri" panose="020F0502020204030204"/>
              </a:rPr>
              <a:t>  </a:t>
            </a:r>
            <a:endParaRPr lang="en-US" sz="21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lnSpc>
                <a:spcPct val="90000"/>
              </a:lnSpc>
              <a:spcAft>
                <a:spcPts val="600"/>
              </a:spcAf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Drinking alcohol</a:t>
            </a:r>
            <a:r>
              <a:rPr lang="en-US" sz="2100" dirty="0">
                <a:solidFill>
                  <a:prstClr val="black"/>
                </a:solidFill>
                <a:latin typeface="Calibri" panose="020F0502020204030204"/>
              </a:rPr>
              <a:t> </a:t>
            </a:r>
            <a:endParaRPr lang="en-US" sz="21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Hanging out at the bottom of school field &amp; nature area</a:t>
            </a:r>
            <a:endParaRPr lang="en-US" sz="21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lnSpc>
                <a:spcPct val="90000"/>
              </a:lnSpc>
              <a:spcAft>
                <a:spcPts val="600"/>
              </a:spcAf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These warning signs were</a:t>
            </a:r>
            <a:r>
              <a:rPr lang="en-US" sz="2100" dirty="0">
                <a:solidFill>
                  <a:prstClr val="black"/>
                </a:solidFill>
                <a:latin typeface="Calibri" panose="020F0502020204030204"/>
              </a:rPr>
              <a:t> </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used against me,</a:t>
            </a:r>
            <a:endParaRPr lang="en-US" sz="2100" b="0" i="0" u="none" strike="noStrike" kern="1200" cap="none" spc="0" normalizeH="0" baseline="0" noProof="0" dirty="0">
              <a:ln>
                <a:noFill/>
              </a:ln>
              <a:solidFill>
                <a:prstClr val="black"/>
              </a:solidFill>
              <a:effectLst/>
              <a:uLnTx/>
              <a:uFillTx/>
              <a:latin typeface="Calibri" panose="020F0502020204030204"/>
              <a:cs typeface="Calibri"/>
            </a:endParaRPr>
          </a:p>
          <a:p>
            <a:pPr algn="ctr">
              <a:lnSpc>
                <a:spcPct val="90000"/>
              </a:lnSpc>
              <a:spcAft>
                <a:spcPts val="600"/>
              </a:spcAft>
              <a:defRPr/>
            </a:pPr>
            <a:r>
              <a:rPr lang="en-US" sz="2100" dirty="0">
                <a:solidFill>
                  <a:prstClr val="black"/>
                </a:solidFill>
                <a:latin typeface="Calibri" panose="020F0502020204030204"/>
              </a:rPr>
              <a:t> </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to justify the school's decision to exclude me</a:t>
            </a:r>
            <a:r>
              <a:rPr lang="en-US" sz="2100" dirty="0">
                <a:solidFill>
                  <a:prstClr val="black"/>
                </a:solidFill>
                <a:latin typeface="Calibri" panose="020F0502020204030204"/>
              </a:rPr>
              <a:t> </a:t>
            </a:r>
            <a:endParaRPr lang="en-US" sz="21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lnSpc>
                <a:spcPct val="90000"/>
              </a:lnSpc>
              <a:spcAft>
                <a:spcPts val="600"/>
              </a:spcAft>
              <a:defRPr/>
            </a:pPr>
            <a:r>
              <a:rPr lang="en-US" sz="2800" b="1" dirty="0">
                <a:solidFill>
                  <a:srgbClr val="FF0000"/>
                </a:solidFill>
                <a:latin typeface="Calibri" panose="020F0502020204030204"/>
              </a:rPr>
              <a:t>These were missed opportunities   </a:t>
            </a:r>
            <a:endParaRPr lang="en-US" sz="2800" b="1" i="0" u="none" strike="noStrike" kern="1200" cap="none" spc="0" normalizeH="0" baseline="0" noProof="0" dirty="0">
              <a:ln>
                <a:noFill/>
              </a:ln>
              <a:solidFill>
                <a:srgbClr val="FF0000"/>
              </a:solidFill>
              <a:effectLst/>
              <a:uLnTx/>
              <a:uFillTx/>
              <a:latin typeface="Calibri" panose="020F0502020204030204"/>
              <a:cs typeface="Calibri"/>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25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10;&#10;Description automatically generated">
            <a:extLst>
              <a:ext uri="{FF2B5EF4-FFF2-40B4-BE49-F238E27FC236}">
                <a16:creationId xmlns:a16="http://schemas.microsoft.com/office/drawing/2014/main" id="{2AE18657-B5C9-4477-64BF-1C12870A4980}"/>
              </a:ext>
            </a:extLst>
          </p:cNvPr>
          <p:cNvPicPr>
            <a:picLocks noChangeAspect="1"/>
          </p:cNvPicPr>
          <p:nvPr/>
        </p:nvPicPr>
        <p:blipFill rotWithShape="1">
          <a:blip r:embed="rId3">
            <a:extLst>
              <a:ext uri="{28A0092B-C50C-407E-A947-70E740481C1C}">
                <a14:useLocalDpi xmlns:a14="http://schemas.microsoft.com/office/drawing/2010/main" val="0"/>
              </a:ext>
            </a:extLst>
          </a:blip>
          <a:srcRect l="15401"/>
          <a:stretch/>
        </p:blipFill>
        <p:spPr>
          <a:xfrm>
            <a:off x="1" y="10"/>
            <a:ext cx="6474371" cy="6857990"/>
          </a:xfrm>
          <a:prstGeom prst="rect">
            <a:avLst/>
          </a:prstGeom>
        </p:spPr>
      </p:pic>
      <p:sp>
        <p:nvSpPr>
          <p:cNvPr id="2" name="Title 1">
            <a:extLst>
              <a:ext uri="{FF2B5EF4-FFF2-40B4-BE49-F238E27FC236}">
                <a16:creationId xmlns:a16="http://schemas.microsoft.com/office/drawing/2014/main" id="{555BC1F0-9ECC-51A2-BEE7-AFB78D5D2B42}"/>
              </a:ext>
            </a:extLst>
          </p:cNvPr>
          <p:cNvSpPr>
            <a:spLocks noGrp="1"/>
          </p:cNvSpPr>
          <p:nvPr>
            <p:ph type="title"/>
          </p:nvPr>
        </p:nvSpPr>
        <p:spPr>
          <a:xfrm>
            <a:off x="6618514" y="365125"/>
            <a:ext cx="5570437" cy="1338852"/>
          </a:xfrm>
        </p:spPr>
        <p:txBody>
          <a:bodyPr>
            <a:normAutofit/>
          </a:bodyPr>
          <a:lstStyle/>
          <a:p>
            <a:pPr algn="ctr"/>
            <a:r>
              <a:rPr lang="en-GB" sz="4000" b="1" dirty="0">
                <a:solidFill>
                  <a:srgbClr val="FF0000"/>
                </a:solidFill>
              </a:rPr>
              <a:t>TARGET TEST TRAP</a:t>
            </a:r>
            <a:br>
              <a:rPr lang="en-GB" sz="4000" b="1" dirty="0"/>
            </a:br>
            <a:r>
              <a:rPr lang="en-GB" sz="4000" b="1" dirty="0"/>
              <a:t>   (DEBT BONDAGE)</a:t>
            </a:r>
          </a:p>
        </p:txBody>
      </p:sp>
      <p:graphicFrame>
        <p:nvGraphicFramePr>
          <p:cNvPr id="5" name="Content Placeholder 2">
            <a:extLst>
              <a:ext uri="{FF2B5EF4-FFF2-40B4-BE49-F238E27FC236}">
                <a16:creationId xmlns:a16="http://schemas.microsoft.com/office/drawing/2014/main" id="{E6AF08A1-15AB-52CC-29CF-92E72FDA2A23}"/>
              </a:ext>
            </a:extLst>
          </p:cNvPr>
          <p:cNvGraphicFramePr>
            <a:graphicFrameLocks noGrp="1"/>
          </p:cNvGraphicFramePr>
          <p:nvPr>
            <p:ph idx="1"/>
          </p:nvPr>
        </p:nvGraphicFramePr>
        <p:xfrm>
          <a:off x="6630626" y="1899920"/>
          <a:ext cx="5402071" cy="4762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193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8" name="Freeform: Shape 4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1A5FCBD-AF7F-DB17-1B2D-46A4897FEE3D}"/>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rPr>
              <a:t>I tried so many times to leave</a:t>
            </a:r>
          </a:p>
        </p:txBody>
      </p:sp>
      <p:sp>
        <p:nvSpPr>
          <p:cNvPr id="49" name="Arc 4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A0F7FD75-7F6B-672F-101F-BC5AB38712D0}"/>
              </a:ext>
            </a:extLst>
          </p:cNvPr>
          <p:cNvSpPr>
            <a:spLocks noGrp="1"/>
          </p:cNvSpPr>
          <p:nvPr>
            <p:ph type="subTitle" idx="1"/>
          </p:nvPr>
        </p:nvSpPr>
        <p:spPr>
          <a:xfrm>
            <a:off x="4167272" y="712381"/>
            <a:ext cx="7946070" cy="5826530"/>
          </a:xfrm>
        </p:spPr>
        <p:txBody>
          <a:bodyPr vert="horz" lIns="91440" tIns="45720" rIns="91440" bIns="45720" rtlCol="0" anchor="ctr">
            <a:normAutofit fontScale="92500" lnSpcReduction="20000"/>
          </a:bodyPr>
          <a:lstStyle/>
          <a:p>
            <a:pPr algn="l"/>
            <a:r>
              <a:rPr lang="en-US" sz="2800" dirty="0">
                <a:solidFill>
                  <a:srgbClr val="FF0000"/>
                </a:solidFill>
              </a:rPr>
              <a:t>WHAT KEPT PULLING ME BACK?</a:t>
            </a:r>
          </a:p>
          <a:p>
            <a:pPr algn="l"/>
            <a:endParaRPr lang="en-US" sz="2800" dirty="0">
              <a:solidFill>
                <a:srgbClr val="FF0000"/>
              </a:solidFill>
            </a:endParaRPr>
          </a:p>
          <a:p>
            <a:pPr indent="-228600" algn="l">
              <a:buFont typeface="Arial" panose="020B0604020202020204" pitchFamily="34" charset="0"/>
              <a:buChar char="•"/>
            </a:pPr>
            <a:r>
              <a:rPr lang="en-US" sz="1800" dirty="0"/>
              <a:t>Friends (good and bad)</a:t>
            </a:r>
          </a:p>
          <a:p>
            <a:pPr indent="-228600" algn="l">
              <a:buFont typeface="Arial" panose="020B0604020202020204" pitchFamily="34" charset="0"/>
              <a:buChar char="•"/>
            </a:pPr>
            <a:endParaRPr lang="en-US" sz="1800" dirty="0"/>
          </a:p>
          <a:p>
            <a:pPr indent="-228600" algn="l">
              <a:buFont typeface="Arial" panose="020B0604020202020204" pitchFamily="34" charset="0"/>
              <a:buChar char="•"/>
            </a:pPr>
            <a:r>
              <a:rPr lang="en-US" sz="1800" dirty="0"/>
              <a:t>They made me weak by addicting me to weed, alcohol ,drugs  and money </a:t>
            </a:r>
          </a:p>
          <a:p>
            <a:pPr indent="-228600" algn="l">
              <a:buFont typeface="Arial" panose="020B0604020202020204" pitchFamily="34" charset="0"/>
              <a:buChar char="•"/>
            </a:pPr>
            <a:endParaRPr lang="en-US" sz="1800" dirty="0"/>
          </a:p>
          <a:p>
            <a:pPr indent="-228600" algn="l">
              <a:buFont typeface="Arial" panose="020B0604020202020204" pitchFamily="34" charset="0"/>
              <a:buChar char="•"/>
            </a:pPr>
            <a:r>
              <a:rPr lang="en-US" sz="1800" dirty="0"/>
              <a:t>I was trapped in a web of lies </a:t>
            </a:r>
          </a:p>
          <a:p>
            <a:pPr indent="-228600" algn="l">
              <a:buFont typeface="Arial" panose="020B0604020202020204" pitchFamily="34" charset="0"/>
              <a:buChar char="•"/>
            </a:pPr>
            <a:endParaRPr lang="en-US" sz="1800" dirty="0"/>
          </a:p>
          <a:p>
            <a:pPr indent="-228600" algn="l">
              <a:buFont typeface="Arial" panose="020B0604020202020204" pitchFamily="34" charset="0"/>
              <a:buChar char="•"/>
            </a:pPr>
            <a:r>
              <a:rPr lang="en-US" sz="1800" dirty="0"/>
              <a:t>I felt isolated </a:t>
            </a:r>
          </a:p>
          <a:p>
            <a:pPr indent="-228600" algn="l">
              <a:buFont typeface="Arial" panose="020B0604020202020204" pitchFamily="34" charset="0"/>
              <a:buChar char="•"/>
            </a:pPr>
            <a:endParaRPr lang="en-US" sz="1800" dirty="0"/>
          </a:p>
          <a:p>
            <a:pPr indent="-228600" algn="l">
              <a:buFont typeface="Arial" panose="020B0604020202020204" pitchFamily="34" charset="0"/>
              <a:buChar char="•"/>
            </a:pPr>
            <a:r>
              <a:rPr lang="en-US" sz="1800" dirty="0"/>
              <a:t>I didn’t have enough people helping me to leave </a:t>
            </a:r>
          </a:p>
          <a:p>
            <a:pPr indent="-228600" algn="l">
              <a:buFont typeface="Arial" panose="020B0604020202020204" pitchFamily="34" charset="0"/>
              <a:buChar char="•"/>
            </a:pPr>
            <a:endParaRPr lang="en-US" sz="1800" dirty="0"/>
          </a:p>
          <a:p>
            <a:pPr indent="-228600" algn="l">
              <a:buFont typeface="Arial" panose="020B0604020202020204" pitchFamily="34" charset="0"/>
              <a:buChar char="•"/>
            </a:pPr>
            <a:r>
              <a:rPr lang="en-US" sz="1800" dirty="0"/>
              <a:t>No one saw me as a CHILD being controlled</a:t>
            </a:r>
          </a:p>
          <a:p>
            <a:pPr indent="-228600" algn="l">
              <a:buFont typeface="Arial" panose="020B0604020202020204" pitchFamily="34" charset="0"/>
              <a:buChar char="•"/>
            </a:pPr>
            <a:endParaRPr lang="en-US" sz="1800" dirty="0"/>
          </a:p>
          <a:p>
            <a:pPr indent="-228600" algn="l">
              <a:buFont typeface="Arial" panose="020B0604020202020204" pitchFamily="34" charset="0"/>
              <a:buChar char="•"/>
            </a:pPr>
            <a:r>
              <a:rPr lang="en-US" sz="1800" dirty="0"/>
              <a:t>It felt more like the services were helping them and not Me!</a:t>
            </a:r>
          </a:p>
          <a:p>
            <a:pPr indent="-228600" algn="l">
              <a:buFont typeface="Arial" panose="020B0604020202020204" pitchFamily="34" charset="0"/>
              <a:buChar char="•"/>
            </a:pPr>
            <a:endParaRPr lang="en-US" sz="1800" dirty="0"/>
          </a:p>
          <a:p>
            <a:pPr indent="-228600" algn="l">
              <a:buFont typeface="Arial" panose="020B0604020202020204" pitchFamily="34" charset="0"/>
              <a:buChar char="•"/>
            </a:pPr>
            <a:r>
              <a:rPr lang="en-US" sz="1800" dirty="0"/>
              <a:t>I was fed to the wolves</a:t>
            </a:r>
          </a:p>
          <a:p>
            <a:pPr indent="-228600" algn="l">
              <a:buFont typeface="Arial" panose="020B0604020202020204" pitchFamily="34" charset="0"/>
              <a:buChar char="•"/>
            </a:pPr>
            <a:endParaRPr lang="en-US" sz="1800" dirty="0"/>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93013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50094C-DFB2-6EF0-0B47-9E239C3C1507}"/>
              </a:ext>
            </a:extLst>
          </p:cNvPr>
          <p:cNvPicPr>
            <a:picLocks noChangeAspect="1"/>
          </p:cNvPicPr>
          <p:nvPr/>
        </p:nvPicPr>
        <p:blipFill rotWithShape="1">
          <a:blip r:embed="rId3">
            <a:duotone>
              <a:schemeClr val="bg2">
                <a:shade val="45000"/>
                <a:satMod val="135000"/>
              </a:schemeClr>
              <a:prstClr val="white"/>
            </a:duotone>
          </a:blip>
          <a:srcRect t="25000"/>
          <a:stretch/>
        </p:blipFill>
        <p:spPr>
          <a:xfrm>
            <a:off x="20" y="10"/>
            <a:ext cx="12191980" cy="6857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17F142-6F02-7BC0-8AB7-4A42A6EAAFA1}"/>
              </a:ext>
            </a:extLst>
          </p:cNvPr>
          <p:cNvSpPr>
            <a:spLocks noGrp="1"/>
          </p:cNvSpPr>
          <p:nvPr>
            <p:ph type="title"/>
          </p:nvPr>
        </p:nvSpPr>
        <p:spPr>
          <a:xfrm>
            <a:off x="-1" y="1"/>
            <a:ext cx="12192000" cy="16906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marL="0" indent="0" algn="ctr" fontAlgn="base">
              <a:buNone/>
            </a:pPr>
            <a:br>
              <a:rPr lang="en-GB" sz="1400" dirty="0"/>
            </a:br>
            <a:br>
              <a:rPr lang="en-GB" sz="1400" dirty="0"/>
            </a:br>
            <a:r>
              <a:rPr lang="en-GB" sz="2400" dirty="0"/>
              <a:t>        </a:t>
            </a:r>
            <a:r>
              <a:rPr lang="en-GB" sz="5300" dirty="0">
                <a:latin typeface="Angsana New" panose="020B0502040204020203" pitchFamily="18" charset="-34"/>
                <a:cs typeface="Angsana New" panose="020B0502040204020203" pitchFamily="18" charset="-34"/>
              </a:rPr>
              <a:t>WHO ARE LEADERS UNLOCKED? </a:t>
            </a:r>
            <a:br>
              <a:rPr lang="en-GB" sz="1400" dirty="0"/>
            </a:br>
            <a:r>
              <a:rPr lang="en-GB" sz="2000" dirty="0"/>
              <a:t>    </a:t>
            </a:r>
            <a:r>
              <a:rPr lang="en-GB" sz="2200" b="1" dirty="0">
                <a:solidFill>
                  <a:srgbClr val="FF0000"/>
                </a:solidFill>
                <a:latin typeface="+mn-lt"/>
              </a:rPr>
              <a:t>They are a</a:t>
            </a:r>
            <a:r>
              <a:rPr lang="en-GB" sz="2200" b="1" i="0" dirty="0">
                <a:solidFill>
                  <a:srgbClr val="FF0000"/>
                </a:solidFill>
                <a:effectLst/>
                <a:latin typeface="+mn-lt"/>
              </a:rPr>
              <a:t> </a:t>
            </a:r>
            <a:r>
              <a:rPr lang="en-GB" sz="2200" b="1" i="0" dirty="0">
                <a:solidFill>
                  <a:srgbClr val="FF0000"/>
                </a:solidFill>
                <a:effectLst/>
                <a:latin typeface="Calibri" panose="020F0502020204030204" pitchFamily="34" charset="0"/>
              </a:rPr>
              <a:t>non-profit enterprise enabling </a:t>
            </a:r>
            <a:r>
              <a:rPr lang="en-GB" sz="2200" b="1" dirty="0">
                <a:solidFill>
                  <a:srgbClr val="FF0000"/>
                </a:solidFill>
                <a:latin typeface="+mn-lt"/>
              </a:rPr>
              <a:t>young</a:t>
            </a:r>
            <a:r>
              <a:rPr lang="en-GB" sz="2200" b="1" i="0" dirty="0">
                <a:solidFill>
                  <a:srgbClr val="FF0000"/>
                </a:solidFill>
                <a:effectLst/>
                <a:latin typeface="+mn-lt"/>
              </a:rPr>
              <a:t> </a:t>
            </a:r>
            <a:r>
              <a:rPr lang="en-GB" sz="2200" b="1" i="0" dirty="0">
                <a:solidFill>
                  <a:srgbClr val="FF0000"/>
                </a:solidFill>
                <a:effectLst/>
                <a:latin typeface="Calibri" panose="020F0502020204030204" pitchFamily="34" charset="0"/>
              </a:rPr>
              <a:t>people to have a voice on the issues that aﬀect their lives</a:t>
            </a:r>
            <a:br>
              <a:rPr lang="en-GB" sz="2200" b="1" i="0" dirty="0">
                <a:solidFill>
                  <a:srgbClr val="FF0000"/>
                </a:solidFill>
                <a:effectLst/>
                <a:latin typeface="Calibri" panose="020F0502020204030204" pitchFamily="34" charset="0"/>
              </a:rPr>
            </a:br>
            <a:br>
              <a:rPr lang="en-GB" sz="2200" b="1" dirty="0">
                <a:latin typeface="Calibri" panose="020F0502020204030204" pitchFamily="34" charset="0"/>
              </a:rPr>
            </a:br>
            <a:endParaRPr lang="en-GB" sz="2200" b="1" dirty="0"/>
          </a:p>
        </p:txBody>
      </p:sp>
      <p:graphicFrame>
        <p:nvGraphicFramePr>
          <p:cNvPr id="5" name="Content Placeholder 2">
            <a:extLst>
              <a:ext uri="{FF2B5EF4-FFF2-40B4-BE49-F238E27FC236}">
                <a16:creationId xmlns:a16="http://schemas.microsoft.com/office/drawing/2014/main" id="{0E396B1C-0316-DE66-C1B7-44F0EEFFF08B}"/>
              </a:ext>
            </a:extLst>
          </p:cNvPr>
          <p:cNvGraphicFramePr>
            <a:graphicFrameLocks noGrp="1"/>
          </p:cNvGraphicFramePr>
          <p:nvPr>
            <p:ph idx="1"/>
            <p:extLst>
              <p:ext uri="{D42A27DB-BD31-4B8C-83A1-F6EECF244321}">
                <p14:modId xmlns:p14="http://schemas.microsoft.com/office/powerpoint/2010/main" val="1299389155"/>
              </p:ext>
            </p:extLst>
          </p:nvPr>
        </p:nvGraphicFramePr>
        <p:xfrm>
          <a:off x="-20" y="1823210"/>
          <a:ext cx="12192000" cy="5167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59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D3DD25-17CF-4FE9-2DAC-13F1ABE318D6}"/>
              </a:ext>
            </a:extLst>
          </p:cNvPr>
          <p:cNvSpPr>
            <a:spLocks noGrp="1"/>
          </p:cNvSpPr>
          <p:nvPr>
            <p:ph type="title"/>
          </p:nvPr>
        </p:nvSpPr>
        <p:spPr>
          <a:xfrm>
            <a:off x="838200" y="556995"/>
            <a:ext cx="10515600" cy="1133693"/>
          </a:xfrm>
        </p:spPr>
        <p:txBody>
          <a:bodyPr>
            <a:normAutofit/>
          </a:bodyPr>
          <a:lstStyle/>
          <a:p>
            <a:r>
              <a:rPr lang="en-US" sz="5200">
                <a:solidFill>
                  <a:schemeClr val="bg1"/>
                </a:solidFill>
              </a:rPr>
              <a:t>Why The Long GAME?</a:t>
            </a:r>
          </a:p>
        </p:txBody>
      </p:sp>
      <p:graphicFrame>
        <p:nvGraphicFramePr>
          <p:cNvPr id="5" name="Content Placeholder 2">
            <a:extLst>
              <a:ext uri="{FF2B5EF4-FFF2-40B4-BE49-F238E27FC236}">
                <a16:creationId xmlns:a16="http://schemas.microsoft.com/office/drawing/2014/main" id="{A6732AB8-F925-E67B-07A8-BFD5A3A680E0}"/>
              </a:ext>
            </a:extLst>
          </p:cNvPr>
          <p:cNvGraphicFramePr>
            <a:graphicFrameLocks noGrp="1"/>
          </p:cNvGraphicFramePr>
          <p:nvPr>
            <p:ph idx="1"/>
            <p:extLst>
              <p:ext uri="{D42A27DB-BD31-4B8C-83A1-F6EECF244321}">
                <p14:modId xmlns:p14="http://schemas.microsoft.com/office/powerpoint/2010/main" val="2524054201"/>
              </p:ext>
            </p:extLst>
          </p:nvPr>
        </p:nvGraphicFramePr>
        <p:xfrm>
          <a:off x="5461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117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ext&#10;&#10;Description automatically generated with low confidence">
            <a:extLst>
              <a:ext uri="{FF2B5EF4-FFF2-40B4-BE49-F238E27FC236}">
                <a16:creationId xmlns:a16="http://schemas.microsoft.com/office/drawing/2014/main" id="{227FCE7D-B972-117C-44DF-3980F1000395}"/>
              </a:ext>
            </a:extLst>
          </p:cNvPr>
          <p:cNvPicPr>
            <a:picLocks noChangeAspect="1"/>
          </p:cNvPicPr>
          <p:nvPr/>
        </p:nvPicPr>
        <p:blipFill rotWithShape="1">
          <a:blip r:embed="rId3">
            <a:extLst>
              <a:ext uri="{28A0092B-C50C-407E-A947-70E740481C1C}">
                <a14:useLocalDpi xmlns:a14="http://schemas.microsoft.com/office/drawing/2010/main" val="0"/>
              </a:ext>
            </a:extLst>
          </a:blip>
          <a:srcRect l="27567" r="3696" b="-1"/>
          <a:stretch/>
        </p:blipFill>
        <p:spPr>
          <a:xfrm>
            <a:off x="1" y="10"/>
            <a:ext cx="6651753" cy="6857990"/>
          </a:xfrm>
          <a:prstGeom prst="rect">
            <a:avLst/>
          </a:prstGeom>
          <a:scene3d>
            <a:camera prst="orthographicFront"/>
            <a:lightRig rig="twoPt" dir="t">
              <a:rot lat="0" lon="0" rev="7200000"/>
            </a:lightRig>
          </a:scene3d>
          <a:sp3d>
            <a:bevelT w="25400" h="19050"/>
          </a:sp3d>
        </p:spPr>
      </p:pic>
      <p:sp>
        <p:nvSpPr>
          <p:cNvPr id="43" name="Rectangle 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3349D228-CE28-3F34-E3E4-C522FBFDD05A}"/>
              </a:ext>
            </a:extLst>
          </p:cNvPr>
          <p:cNvSpPr txBox="1"/>
          <p:nvPr/>
        </p:nvSpPr>
        <p:spPr>
          <a:xfrm>
            <a:off x="6654800" y="1"/>
            <a:ext cx="5487714" cy="6853582"/>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ct val="20000"/>
              </a:spcBef>
              <a:spcAft>
                <a:spcPts val="600"/>
              </a:spcAft>
              <a:buClr>
                <a:srgbClr val="4472C4"/>
              </a:buClr>
              <a:buSzPct val="115000"/>
              <a:buFontTx/>
              <a:buNone/>
              <a:tabLst/>
              <a:defRPr/>
            </a:pPr>
            <a:r>
              <a:rPr lang="en-US" sz="2400" b="1" dirty="0">
                <a:solidFill>
                  <a:prstClr val="black"/>
                </a:solidFill>
                <a:effectLst>
                  <a:outerShdw blurRad="50800" dist="38100" dir="2700000" algn="tl" rotWithShape="0">
                    <a:srgbClr val="000000">
                      <a:alpha val="48000"/>
                    </a:srgbClr>
                  </a:outerShdw>
                </a:effectLst>
                <a:latin typeface="Calibri" panose="020F0502020204030204"/>
                <a:ea typeface="SimSun-ExtB"/>
              </a:rPr>
              <a:t>Topics covered in The Long Game</a:t>
            </a:r>
            <a:endParaRPr kumimoji="0" lang="en-US" sz="2400" b="1"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Calibri" panose="020F0502020204030204"/>
              <a:ea typeface="SimSun-ExtB"/>
              <a:cs typeface="+mn-cs"/>
            </a:endParaRPr>
          </a:p>
          <a:p>
            <a:pPr marL="0" marR="0" lvl="0" indent="0" algn="l" defTabSz="914400" rtl="0" eaLnBrk="1" fontAlgn="auto" latinLnBrk="0" hangingPunct="1">
              <a:lnSpc>
                <a:spcPct val="90000"/>
              </a:lnSpc>
              <a:spcBef>
                <a:spcPct val="20000"/>
              </a:spcBef>
              <a:spcAft>
                <a:spcPts val="600"/>
              </a:spcAft>
              <a:buClr>
                <a:srgbClr val="4472C4"/>
              </a:buClr>
              <a:buSzPct val="115000"/>
              <a:buFontTx/>
              <a:buNone/>
              <a:tabLst/>
              <a:defRPr/>
            </a:pPr>
            <a:endParaRPr kumimoji="0" lang="en-US" sz="2000" b="1"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a:p>
            <a:pPr marL="0" marR="0" lvl="0" indent="-228600" algn="l" defTabSz="914400" rtl="0" eaLnBrk="1" fontAlgn="auto" latinLnBrk="0" hangingPunct="1">
              <a:lnSpc>
                <a:spcPct val="90000"/>
              </a:lnSpc>
              <a:spcBef>
                <a:spcPct val="20000"/>
              </a:spcBef>
              <a:spcAft>
                <a:spcPts val="600"/>
              </a:spcAft>
              <a:buClr>
                <a:srgbClr val="4472C4"/>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rPr>
              <a:t>Debt bondage  </a:t>
            </a:r>
            <a:endPar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endParaRPr>
          </a:p>
          <a:p>
            <a:pPr marL="0" marR="0" lvl="0" indent="-228600" algn="l" defTabSz="914400" rtl="0" eaLnBrk="1" fontAlgn="auto" latinLnBrk="0" hangingPunct="1">
              <a:lnSpc>
                <a:spcPct val="90000"/>
              </a:lnSpc>
              <a:spcBef>
                <a:spcPct val="20000"/>
              </a:spcBef>
              <a:spcAft>
                <a:spcPts val="600"/>
              </a:spcAft>
              <a:buClr>
                <a:srgbClr val="4472C4"/>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rPr>
              <a:t>Criminal exploitation</a:t>
            </a:r>
            <a:endParaRPr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endParaRPr>
          </a:p>
          <a:p>
            <a:pPr marL="0" marR="0" lvl="0" indent="-228600" algn="l" defTabSz="914400" rtl="0" eaLnBrk="1" fontAlgn="auto" latinLnBrk="0" hangingPunct="1">
              <a:lnSpc>
                <a:spcPct val="90000"/>
              </a:lnSpc>
              <a:spcBef>
                <a:spcPct val="20000"/>
              </a:spcBef>
              <a:spcAft>
                <a:spcPts val="600"/>
              </a:spcAft>
              <a:buClr>
                <a:srgbClr val="4472C4"/>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rPr>
              <a:t>Sexual exploitation</a:t>
            </a:r>
            <a:endParaRPr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endParaRPr>
          </a:p>
          <a:p>
            <a:pPr marL="285750" marR="0" lvl="0" indent="-285750" algn="l" defTabSz="914400" rtl="0" eaLnBrk="1" fontAlgn="auto" latinLnBrk="0" hangingPunct="1">
              <a:lnSpc>
                <a:spcPct val="90000"/>
              </a:lnSpc>
              <a:spcBef>
                <a:spcPct val="20000"/>
              </a:spcBef>
              <a:spcAft>
                <a:spcPts val="600"/>
              </a:spcAft>
              <a:buClr>
                <a:srgbClr val="4472C4"/>
              </a:buClr>
              <a:buSzPct val="114999"/>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rPr>
              <a:t>County lines</a:t>
            </a:r>
            <a:endParaRPr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endParaRPr>
          </a:p>
          <a:p>
            <a:pPr marL="285750" indent="-285750">
              <a:lnSpc>
                <a:spcPct val="90000"/>
              </a:lnSpc>
              <a:spcBef>
                <a:spcPct val="20000"/>
              </a:spcBef>
              <a:spcAft>
                <a:spcPts val="600"/>
              </a:spcAft>
              <a:buClr>
                <a:srgbClr val="4472C4"/>
              </a:buClr>
              <a:buSzPct val="114999"/>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rPr>
              <a:t>Mental health</a:t>
            </a:r>
            <a:r>
              <a:rPr lang="en-US" sz="2000" dirty="0">
                <a:solidFill>
                  <a:prstClr val="black"/>
                </a:solidFill>
                <a:effectLst>
                  <a:outerShdw blurRad="50800" dist="38100" dir="2700000" algn="tl" rotWithShape="0">
                    <a:srgbClr val="000000">
                      <a:alpha val="48000"/>
                    </a:srgbClr>
                  </a:outerShdw>
                </a:effectLst>
                <a:latin typeface="Bookman Old Style"/>
                <a:cs typeface="Calibri"/>
              </a:rPr>
              <a:t> </a:t>
            </a:r>
          </a:p>
          <a:p>
            <a:pPr marL="285750" marR="0" lvl="0" indent="-285750" algn="l" defTabSz="914400" rtl="0" eaLnBrk="1" fontAlgn="auto" latinLnBrk="0" hangingPunct="1">
              <a:lnSpc>
                <a:spcPct val="90000"/>
              </a:lnSpc>
              <a:spcBef>
                <a:spcPct val="20000"/>
              </a:spcBef>
              <a:spcAft>
                <a:spcPts val="600"/>
              </a:spcAft>
              <a:buClr>
                <a:srgbClr val="4472C4"/>
              </a:buClr>
              <a:buSzPct val="114999"/>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rPr>
              <a:t>Substance misuse</a:t>
            </a:r>
            <a:r>
              <a:rPr lang="en-US" sz="2000" dirty="0">
                <a:solidFill>
                  <a:prstClr val="black"/>
                </a:solidFill>
                <a:effectLst>
                  <a:outerShdw blurRad="50800" dist="38100" dir="2700000" algn="tl" rotWithShape="0">
                    <a:srgbClr val="000000">
                      <a:alpha val="48000"/>
                    </a:srgbClr>
                  </a:outerShdw>
                </a:effectLst>
                <a:latin typeface="Bookman Old Style"/>
                <a:cs typeface="Calibri"/>
              </a:rPr>
              <a:t> </a:t>
            </a:r>
          </a:p>
          <a:p>
            <a:pPr marL="285750" marR="0" lvl="0" indent="-285750" algn="l" defTabSz="914400" rtl="0" eaLnBrk="1" fontAlgn="auto" latinLnBrk="0" hangingPunct="1">
              <a:lnSpc>
                <a:spcPct val="90000"/>
              </a:lnSpc>
              <a:spcBef>
                <a:spcPct val="20000"/>
              </a:spcBef>
              <a:spcAft>
                <a:spcPts val="600"/>
              </a:spcAft>
              <a:buClr>
                <a:srgbClr val="4472C4"/>
              </a:buClr>
              <a:buSzPct val="114999"/>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rPr>
              <a:t>Peer pressure</a:t>
            </a:r>
            <a:endParaRPr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endParaRPr>
          </a:p>
          <a:p>
            <a:pPr marL="285750" marR="0" lvl="0" indent="-285750" algn="l" defTabSz="914400" rtl="0" eaLnBrk="1" fontAlgn="auto" latinLnBrk="0" hangingPunct="1">
              <a:lnSpc>
                <a:spcPct val="90000"/>
              </a:lnSpc>
              <a:spcBef>
                <a:spcPct val="20000"/>
              </a:spcBef>
              <a:spcAft>
                <a:spcPts val="600"/>
              </a:spcAft>
              <a:buClr>
                <a:srgbClr val="4472C4"/>
              </a:buClr>
              <a:buSzPct val="114999"/>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rPr>
              <a:t>Grooming</a:t>
            </a:r>
            <a:endParaRPr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endParaRPr>
          </a:p>
          <a:p>
            <a:pPr marL="285750" indent="-285750">
              <a:lnSpc>
                <a:spcPct val="90000"/>
              </a:lnSpc>
              <a:spcBef>
                <a:spcPct val="20000"/>
              </a:spcBef>
              <a:spcAft>
                <a:spcPts val="600"/>
              </a:spcAft>
              <a:buClr>
                <a:srgbClr val="4472C4"/>
              </a:buClr>
              <a:buSzPct val="114999"/>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rPr>
              <a:t>Money</a:t>
            </a:r>
            <a:r>
              <a:rPr lang="en-US" sz="2000" dirty="0">
                <a:solidFill>
                  <a:prstClr val="black"/>
                </a:solidFill>
                <a:effectLst>
                  <a:outerShdw blurRad="50800" dist="38100" dir="2700000" algn="tl" rotWithShape="0">
                    <a:srgbClr val="000000">
                      <a:alpha val="48000"/>
                    </a:srgbClr>
                  </a:outerShdw>
                </a:effectLst>
                <a:latin typeface="Bookman Old Style"/>
                <a:cs typeface="Calibri"/>
              </a:rPr>
              <a:t> </a:t>
            </a:r>
            <a:endParaRPr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cs typeface="Calibri"/>
            </a:endParaRPr>
          </a:p>
          <a:p>
            <a:pPr marL="285750" indent="-285750">
              <a:lnSpc>
                <a:spcPct val="90000"/>
              </a:lnSpc>
              <a:spcBef>
                <a:spcPct val="20000"/>
              </a:spcBef>
              <a:spcAft>
                <a:spcPts val="600"/>
              </a:spcAft>
              <a:buClr>
                <a:srgbClr val="4472C4"/>
              </a:buClr>
              <a:buSzPct val="114999"/>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rPr>
              <a:t>Instant gratification</a:t>
            </a:r>
            <a:r>
              <a:rPr lang="en-US" sz="2000" dirty="0">
                <a:solidFill>
                  <a:prstClr val="black"/>
                </a:solidFill>
                <a:effectLst>
                  <a:outerShdw blurRad="50800" dist="38100" dir="2700000" algn="tl" rotWithShape="0">
                    <a:srgbClr val="000000">
                      <a:alpha val="48000"/>
                    </a:srgbClr>
                  </a:outerShdw>
                </a:effectLst>
                <a:latin typeface="Bookman Old Style"/>
                <a:cs typeface="Calibri"/>
              </a:rPr>
              <a:t> </a:t>
            </a:r>
            <a:endParaRPr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cs typeface="Calibri"/>
            </a:endParaRPr>
          </a:p>
          <a:p>
            <a:pPr marL="285750" indent="-285750">
              <a:lnSpc>
                <a:spcPct val="90000"/>
              </a:lnSpc>
              <a:spcBef>
                <a:spcPct val="20000"/>
              </a:spcBef>
              <a:spcAft>
                <a:spcPts val="600"/>
              </a:spcAft>
              <a:buClr>
                <a:srgbClr val="4472C4"/>
              </a:buClr>
              <a:buSzPct val="114999"/>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a:cs typeface="Calibri"/>
              </a:rPr>
              <a:t>Poverty (cost of living crisis)</a:t>
            </a:r>
            <a:r>
              <a:rPr lang="en-US" sz="2000" dirty="0">
                <a:solidFill>
                  <a:prstClr val="black"/>
                </a:solidFill>
                <a:effectLst>
                  <a:outerShdw blurRad="50800" dist="38100" dir="2700000" algn="tl" rotWithShape="0">
                    <a:srgbClr val="000000">
                      <a:alpha val="48000"/>
                    </a:srgbClr>
                  </a:outerShdw>
                </a:effectLst>
                <a:latin typeface="Bookman Old Style"/>
                <a:cs typeface="Calibri"/>
              </a:rPr>
              <a:t> </a:t>
            </a:r>
            <a:endParaRPr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cs typeface="Calibri"/>
            </a:endParaRPr>
          </a:p>
          <a:p>
            <a:pPr marL="285750" marR="0" lvl="0" indent="-285750" algn="l" defTabSz="914400" rtl="0" eaLnBrk="1" fontAlgn="auto" latinLnBrk="0" hangingPunct="1">
              <a:lnSpc>
                <a:spcPct val="90000"/>
              </a:lnSpc>
              <a:spcBef>
                <a:spcPct val="20000"/>
              </a:spcBef>
              <a:spcAft>
                <a:spcPts val="600"/>
              </a:spcAft>
              <a:buClr>
                <a:srgbClr val="4472C4"/>
              </a:buClr>
              <a:buSzPct val="114999"/>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ea typeface="+mn-ea"/>
              <a:cs typeface="Calibri"/>
            </a:endParaRPr>
          </a:p>
          <a:p>
            <a:pPr marL="285750" marR="0" lvl="0" indent="-285750" algn="l" defTabSz="914400" rtl="0" eaLnBrk="1" fontAlgn="auto" latinLnBrk="0" hangingPunct="1">
              <a:lnSpc>
                <a:spcPct val="90000"/>
              </a:lnSpc>
              <a:spcBef>
                <a:spcPct val="20000"/>
              </a:spcBef>
              <a:spcAft>
                <a:spcPts val="600"/>
              </a:spcAft>
              <a:buClr>
                <a:srgbClr val="4472C4"/>
              </a:buClr>
              <a:buSzPct val="114999"/>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ea typeface="+mn-ea"/>
              <a:cs typeface="Calibri"/>
            </a:endParaRPr>
          </a:p>
          <a:p>
            <a:pPr marL="285750" marR="0" lvl="0" indent="-285750" algn="l" defTabSz="914400" rtl="0" eaLnBrk="1" fontAlgn="auto" latinLnBrk="0" hangingPunct="1">
              <a:lnSpc>
                <a:spcPct val="90000"/>
              </a:lnSpc>
              <a:spcBef>
                <a:spcPct val="20000"/>
              </a:spcBef>
              <a:spcAft>
                <a:spcPts val="600"/>
              </a:spcAft>
              <a:buClr>
                <a:srgbClr val="4472C4"/>
              </a:buClr>
              <a:buSzPct val="114999"/>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ea typeface="+mn-ea"/>
              <a:cs typeface="Calibri"/>
            </a:endParaRPr>
          </a:p>
          <a:p>
            <a:pPr marL="285750" marR="0" lvl="0" indent="-285750" algn="l" defTabSz="914400" rtl="0" eaLnBrk="1" fontAlgn="auto" latinLnBrk="0" hangingPunct="1">
              <a:lnSpc>
                <a:spcPct val="90000"/>
              </a:lnSpc>
              <a:spcBef>
                <a:spcPct val="20000"/>
              </a:spcBef>
              <a:spcAft>
                <a:spcPts val="600"/>
              </a:spcAft>
              <a:buClr>
                <a:srgbClr val="4472C4"/>
              </a:buClr>
              <a:buSzPct val="114999"/>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ea typeface="+mn-ea"/>
              <a:cs typeface="Calibri"/>
            </a:endParaRPr>
          </a:p>
          <a:p>
            <a:pPr marL="0" marR="0" lvl="0" indent="-228600" algn="l" defTabSz="914400" rtl="0" eaLnBrk="1" fontAlgn="auto" latinLnBrk="0" hangingPunct="1">
              <a:lnSpc>
                <a:spcPct val="90000"/>
              </a:lnSpc>
              <a:spcBef>
                <a:spcPct val="20000"/>
              </a:spcBef>
              <a:spcAft>
                <a:spcPts val="600"/>
              </a:spcAft>
              <a:buClr>
                <a:srgbClr val="4472C4"/>
              </a:buClr>
              <a:buSzPct val="114999"/>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ea typeface="+mn-ea"/>
              <a:cs typeface="Calibri"/>
            </a:endParaRPr>
          </a:p>
          <a:p>
            <a:pPr marL="0" marR="0" lvl="0" indent="0" algn="l" defTabSz="914400" rtl="0" eaLnBrk="1" fontAlgn="auto" latinLnBrk="0" hangingPunct="1">
              <a:lnSpc>
                <a:spcPct val="90000"/>
              </a:lnSpc>
              <a:spcBef>
                <a:spcPct val="20000"/>
              </a:spcBef>
              <a:spcAft>
                <a:spcPts val="600"/>
              </a:spcAft>
              <a:buClr>
                <a:srgbClr val="4472C4"/>
              </a:buClr>
              <a:buSzPct val="115000"/>
              <a:buFontTx/>
              <a:buNone/>
              <a:tabLst/>
              <a:defRPr/>
            </a:pPr>
            <a:endParaRPr kumimoji="0" lang="en-US" sz="18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90000"/>
              </a:lnSpc>
              <a:spcBef>
                <a:spcPct val="20000"/>
              </a:spcBef>
              <a:spcAft>
                <a:spcPts val="600"/>
              </a:spcAft>
              <a:buClr>
                <a:srgbClr val="4472C4"/>
              </a:buClr>
              <a:buSzPct val="115000"/>
              <a:buFontTx/>
              <a:buNone/>
              <a:tabLst/>
              <a:defRPr/>
            </a:pPr>
            <a:endParaRPr kumimoji="0" lang="en-US" sz="18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ea typeface="+mn-ea"/>
              <a:cs typeface="Calibri"/>
            </a:endParaRPr>
          </a:p>
          <a:p>
            <a:pPr marL="0" marR="0" lvl="0" indent="-228600" algn="l" defTabSz="914400" rtl="0" eaLnBrk="1" fontAlgn="auto" latinLnBrk="0" hangingPunct="1">
              <a:lnSpc>
                <a:spcPct val="90000"/>
              </a:lnSpc>
              <a:spcBef>
                <a:spcPct val="20000"/>
              </a:spcBef>
              <a:spcAft>
                <a:spcPts val="600"/>
              </a:spcAft>
              <a:buClr>
                <a:srgbClr val="4472C4"/>
              </a:buClr>
              <a:buSzPct val="1150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Bookman Old Style" panose="02050604050505020204" pitchFamily="18" charset="0"/>
              <a:ea typeface="+mn-ea"/>
              <a:cs typeface="+mn-cs"/>
            </a:endParaRPr>
          </a:p>
          <a:p>
            <a:pPr marL="0" marR="0" lvl="0" indent="-228600" algn="l" defTabSz="914400" rtl="0" eaLnBrk="1" fontAlgn="auto" latinLnBrk="0" hangingPunct="1">
              <a:lnSpc>
                <a:spcPct val="90000"/>
              </a:lnSpc>
              <a:spcBef>
                <a:spcPct val="20000"/>
              </a:spcBef>
              <a:spcAft>
                <a:spcPts val="600"/>
              </a:spcAft>
              <a:buClr>
                <a:srgbClr val="4472C4"/>
              </a:buClr>
              <a:buSzPct val="115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ct val="20000"/>
              </a:spcBef>
              <a:spcAft>
                <a:spcPts val="600"/>
              </a:spcAft>
              <a:buClr>
                <a:srgbClr val="4472C4"/>
              </a:buClr>
              <a:buSzPct val="115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outerShdw blurRad="50800" dist="38100" dir="2700000" algn="tl" rotWithShape="0">
                  <a:srgbClr val="000000">
                    <a:alpha val="48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4310166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C20DB-D6CA-E168-B8E2-13F44C6F9909}"/>
              </a:ext>
            </a:extLst>
          </p:cNvPr>
          <p:cNvSpPr>
            <a:spLocks noGrp="1"/>
          </p:cNvSpPr>
          <p:nvPr>
            <p:ph type="title"/>
          </p:nvPr>
        </p:nvSpPr>
        <p:spPr>
          <a:xfrm>
            <a:off x="4654296" y="329184"/>
            <a:ext cx="6894576" cy="1783080"/>
          </a:xfrm>
        </p:spPr>
        <p:txBody>
          <a:bodyPr anchor="b">
            <a:normAutofit/>
          </a:bodyPr>
          <a:lstStyle/>
          <a:p>
            <a:r>
              <a:rPr lang="en-GB" sz="5400"/>
              <a:t>What are the aims for The Long Game?</a:t>
            </a:r>
          </a:p>
        </p:txBody>
      </p:sp>
      <p:pic>
        <p:nvPicPr>
          <p:cNvPr id="5" name="Picture 4" descr="One in a crowd">
            <a:extLst>
              <a:ext uri="{FF2B5EF4-FFF2-40B4-BE49-F238E27FC236}">
                <a16:creationId xmlns:a16="http://schemas.microsoft.com/office/drawing/2014/main" id="{6DDB0648-D1EA-847C-2F3C-2AD20037E962}"/>
              </a:ext>
            </a:extLst>
          </p:cNvPr>
          <p:cNvPicPr>
            <a:picLocks noChangeAspect="1"/>
          </p:cNvPicPr>
          <p:nvPr/>
        </p:nvPicPr>
        <p:blipFill rotWithShape="1">
          <a:blip r:embed="rId2"/>
          <a:srcRect l="32199" r="2348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6"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BDC483-1AD0-8BD2-90CB-3E65E3CB39BD}"/>
              </a:ext>
            </a:extLst>
          </p:cNvPr>
          <p:cNvSpPr>
            <a:spLocks noGrp="1"/>
          </p:cNvSpPr>
          <p:nvPr>
            <p:ph idx="1"/>
          </p:nvPr>
        </p:nvSpPr>
        <p:spPr>
          <a:xfrm>
            <a:off x="4654296" y="2706624"/>
            <a:ext cx="6894576" cy="4030078"/>
          </a:xfrm>
        </p:spPr>
        <p:txBody>
          <a:bodyPr vert="horz" lIns="91440" tIns="45720" rIns="91440" bIns="45720" rtlCol="0" anchor="t">
            <a:normAutofit fontScale="92500" lnSpcReduction="10000"/>
          </a:bodyPr>
          <a:lstStyle/>
          <a:p>
            <a:r>
              <a:rPr lang="en-GB" sz="1400" b="1" dirty="0"/>
              <a:t>Create open and honest conversations in a safe space</a:t>
            </a:r>
          </a:p>
          <a:p>
            <a:endParaRPr lang="en-GB" sz="1400" b="1" dirty="0"/>
          </a:p>
          <a:p>
            <a:r>
              <a:rPr lang="en-GB" sz="1400" b="1" dirty="0"/>
              <a:t>Allow young people the opportunity to ask questions and to gain knowledge about topics that aren't openly talked about</a:t>
            </a:r>
            <a:endParaRPr lang="en-GB" sz="1400" b="1" dirty="0">
              <a:ea typeface="Calibri"/>
              <a:cs typeface="Calibri"/>
            </a:endParaRPr>
          </a:p>
          <a:p>
            <a:endParaRPr lang="en-GB" sz="1400" b="1" dirty="0"/>
          </a:p>
          <a:p>
            <a:r>
              <a:rPr lang="en-GB" sz="1400" b="1" dirty="0"/>
              <a:t>Put into perspective that anyone can be a target, and anyone can be affected by child exploitation</a:t>
            </a:r>
            <a:endParaRPr lang="en-GB" sz="1400" b="1" dirty="0">
              <a:ea typeface="Calibri"/>
              <a:cs typeface="Calibri"/>
            </a:endParaRPr>
          </a:p>
          <a:p>
            <a:endParaRPr lang="en-GB" sz="1400" b="1" dirty="0"/>
          </a:p>
          <a:p>
            <a:r>
              <a:rPr lang="en-GB" sz="1400" b="1" dirty="0"/>
              <a:t>Help young people think about their future, how crime will  impact  themselves and their families</a:t>
            </a:r>
            <a:endParaRPr lang="en-GB" sz="1400" b="1" dirty="0">
              <a:ea typeface="Calibri"/>
              <a:cs typeface="Calibri"/>
            </a:endParaRPr>
          </a:p>
          <a:p>
            <a:endParaRPr lang="en-GB" sz="1400" b="1" dirty="0"/>
          </a:p>
          <a:p>
            <a:r>
              <a:rPr lang="en-GB" sz="1400" b="1" dirty="0"/>
              <a:t>Encourage young people to speak out if things aren't right</a:t>
            </a:r>
            <a:endParaRPr lang="en-GB" sz="1400" b="1" dirty="0">
              <a:ea typeface="Calibri"/>
              <a:cs typeface="Calibri"/>
            </a:endParaRPr>
          </a:p>
          <a:p>
            <a:endParaRPr lang="en-GB" sz="1400" b="1" dirty="0"/>
          </a:p>
          <a:p>
            <a:r>
              <a:rPr lang="en-GB" sz="1400" b="1" dirty="0"/>
              <a:t>Reduce criminal exploitation, debt bondage and peer on peer grooming and for everyone to leave feeling educated on these topics </a:t>
            </a:r>
            <a:endParaRPr lang="en-GB" sz="1400" b="1" dirty="0">
              <a:ea typeface="Calibri"/>
              <a:cs typeface="Calibri"/>
            </a:endParaRPr>
          </a:p>
          <a:p>
            <a:endParaRPr lang="en-GB" sz="1000" dirty="0"/>
          </a:p>
        </p:txBody>
      </p:sp>
    </p:spTree>
    <p:extLst>
      <p:ext uri="{BB962C8B-B14F-4D97-AF65-F5344CB8AC3E}">
        <p14:creationId xmlns:p14="http://schemas.microsoft.com/office/powerpoint/2010/main" val="275232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0E5AB461-BC46-4999-93CC-2B462B1C873B}"/>
              </a:ext>
            </a:extLst>
          </p:cNvPr>
          <p:cNvSpPr>
            <a:spLocks noGrp="1"/>
          </p:cNvSpPr>
          <p:nvPr>
            <p:ph type="title"/>
          </p:nvPr>
        </p:nvSpPr>
        <p:spPr>
          <a:xfrm>
            <a:off x="2232252" y="633046"/>
            <a:ext cx="4463623" cy="1314996"/>
          </a:xfrm>
        </p:spPr>
        <p:txBody>
          <a:bodyPr vert="horz" lIns="91440" tIns="45720" rIns="91440" bIns="45720" rtlCol="0" anchor="b">
            <a:normAutofit/>
          </a:bodyPr>
          <a:lstStyle/>
          <a:p>
            <a:r>
              <a:rPr lang="en-US" dirty="0">
                <a:solidFill>
                  <a:schemeClr val="bg1"/>
                </a:solidFill>
                <a:cs typeface="Calibri Light"/>
              </a:rPr>
              <a:t> WHAT WE ARE OFFERING</a:t>
            </a:r>
          </a:p>
        </p:txBody>
      </p:sp>
      <p:sp>
        <p:nvSpPr>
          <p:cNvPr id="33" name="Freeform: Shape 3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5" name="Freeform: Shape 3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F2BBB1C9-9C2F-4002-1D76-DCCBC6415108}"/>
              </a:ext>
            </a:extLst>
          </p:cNvPr>
          <p:cNvSpPr>
            <a:spLocks noGrp="1"/>
          </p:cNvSpPr>
          <p:nvPr>
            <p:ph idx="1"/>
          </p:nvPr>
        </p:nvSpPr>
        <p:spPr>
          <a:xfrm>
            <a:off x="2232252" y="2125737"/>
            <a:ext cx="4463623" cy="4044463"/>
          </a:xfrm>
        </p:spPr>
        <p:txBody>
          <a:bodyPr vert="horz" lIns="91440" tIns="45720" rIns="91440" bIns="45720" rtlCol="0" anchor="t">
            <a:normAutofit fontScale="92500" lnSpcReduction="20000"/>
          </a:bodyPr>
          <a:lstStyle/>
          <a:p>
            <a:pPr marL="0" indent="0">
              <a:buNone/>
            </a:pPr>
            <a:r>
              <a:rPr lang="en-US" dirty="0">
                <a:solidFill>
                  <a:schemeClr val="bg1"/>
                </a:solidFill>
              </a:rPr>
              <a:t>To present The Long Game to Young People In North Yorkshire</a:t>
            </a:r>
          </a:p>
          <a:p>
            <a:pPr marL="0" indent="0">
              <a:buNone/>
            </a:pPr>
            <a:endParaRPr lang="en-US" dirty="0">
              <a:solidFill>
                <a:schemeClr val="bg1"/>
              </a:solidFill>
            </a:endParaRPr>
          </a:p>
          <a:p>
            <a:pPr marL="0" indent="0">
              <a:buNone/>
            </a:pPr>
            <a:r>
              <a:rPr lang="en-US" dirty="0">
                <a:solidFill>
                  <a:schemeClr val="bg1"/>
                </a:solidFill>
              </a:rPr>
              <a:t>We  are currently attending schools and Pupil Referral Units to present The Long Game.</a:t>
            </a:r>
            <a:endParaRPr lang="en-US" dirty="0">
              <a:solidFill>
                <a:schemeClr val="bg1"/>
              </a:solidFill>
              <a:cs typeface="Calibri"/>
            </a:endParaRPr>
          </a:p>
          <a:p>
            <a:pPr marL="0" indent="0">
              <a:buNone/>
            </a:pPr>
            <a:endParaRPr lang="en-US" dirty="0">
              <a:solidFill>
                <a:schemeClr val="bg1"/>
              </a:solidFill>
            </a:endParaRPr>
          </a:p>
          <a:p>
            <a:pPr marL="0" indent="0">
              <a:buNone/>
            </a:pPr>
            <a:r>
              <a:rPr lang="en-US" dirty="0">
                <a:solidFill>
                  <a:schemeClr val="bg1"/>
                </a:solidFill>
              </a:rPr>
              <a:t>We are still in the early stages but so far, we have reached out to over 700 students</a:t>
            </a:r>
            <a:endParaRPr lang="en-US" dirty="0">
              <a:solidFill>
                <a:schemeClr val="bg1"/>
              </a:solidFill>
              <a:ea typeface="Calibri"/>
              <a:cs typeface="Calibri"/>
            </a:endParaRPr>
          </a:p>
        </p:txBody>
      </p:sp>
      <p:sp>
        <p:nvSpPr>
          <p:cNvPr id="37" name="Freeform: Shape 36">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9" name="Freeform: Shape 38">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eform: Shape 40">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A room of colourful chairs">
            <a:extLst>
              <a:ext uri="{FF2B5EF4-FFF2-40B4-BE49-F238E27FC236}">
                <a16:creationId xmlns:a16="http://schemas.microsoft.com/office/drawing/2014/main" id="{84501B81-B56E-8816-37D7-139DEA5DD963}"/>
              </a:ext>
            </a:extLst>
          </p:cNvPr>
          <p:cNvPicPr>
            <a:picLocks noChangeAspect="1"/>
          </p:cNvPicPr>
          <p:nvPr/>
        </p:nvPicPr>
        <p:blipFill rotWithShape="1">
          <a:blip r:embed="rId2"/>
          <a:srcRect l="16700" r="16549" b="-2"/>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43"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4" name="Freeform: Shape 43">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380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1230</Words>
  <Application>Microsoft Macintosh PowerPoint</Application>
  <PresentationFormat>Widescreen</PresentationFormat>
  <Paragraphs>156</Paragraphs>
  <Slides>12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Angsana New</vt:lpstr>
      <vt:lpstr>Aptos</vt:lpstr>
      <vt:lpstr>Aptos Display</vt:lpstr>
      <vt:lpstr>Arial</vt:lpstr>
      <vt:lpstr>Bookman Old Style</vt:lpstr>
      <vt:lpstr>Calibri</vt:lpstr>
      <vt:lpstr>Calibri Light</vt:lpstr>
      <vt:lpstr>1_Office Theme</vt:lpstr>
      <vt:lpstr>2_Office Theme</vt:lpstr>
      <vt:lpstr>THE LONG GAME </vt:lpstr>
      <vt:lpstr>PowerPoint Presentation</vt:lpstr>
      <vt:lpstr>TARGET TEST TRAP    (DEBT BONDAGE)</vt:lpstr>
      <vt:lpstr>I tried so many times to leave</vt:lpstr>
      <vt:lpstr>          WHO ARE LEADERS UNLOCKED?      They are a non-profit enterprise enabling young people to have a voice on the issues that aﬀect their lives  </vt:lpstr>
      <vt:lpstr>Why The Long GAME?</vt:lpstr>
      <vt:lpstr>PowerPoint Presentation</vt:lpstr>
      <vt:lpstr>What are the aims for The Long Game?</vt:lpstr>
      <vt:lpstr> WHAT WE ARE OFFERING</vt:lpstr>
      <vt:lpstr>Quotes from teachers </vt:lpstr>
      <vt:lpstr>Quotes from the young people</vt:lpstr>
      <vt:lpstr>The Long Game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LONG GAME</dc:title>
  <dc:creator>Adam Elliott</dc:creator>
  <cp:lastModifiedBy>Sarah Hack</cp:lastModifiedBy>
  <cp:revision>268</cp:revision>
  <dcterms:created xsi:type="dcterms:W3CDTF">2024-03-05T16:17:35Z</dcterms:created>
  <dcterms:modified xsi:type="dcterms:W3CDTF">2024-03-13T16:41:44Z</dcterms:modified>
</cp:coreProperties>
</file>